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71"/>
  </p:notesMasterIdLst>
  <p:sldIdLst>
    <p:sldId id="256" r:id="rId5"/>
    <p:sldId id="263" r:id="rId6"/>
    <p:sldId id="284" r:id="rId7"/>
    <p:sldId id="336" r:id="rId8"/>
    <p:sldId id="337" r:id="rId9"/>
    <p:sldId id="264" r:id="rId10"/>
    <p:sldId id="265" r:id="rId11"/>
    <p:sldId id="338" r:id="rId12"/>
    <p:sldId id="339" r:id="rId13"/>
    <p:sldId id="266" r:id="rId14"/>
    <p:sldId id="340" r:id="rId15"/>
    <p:sldId id="262" r:id="rId16"/>
    <p:sldId id="292" r:id="rId17"/>
    <p:sldId id="269" r:id="rId18"/>
    <p:sldId id="270" r:id="rId19"/>
    <p:sldId id="285" r:id="rId20"/>
    <p:sldId id="361" r:id="rId21"/>
    <p:sldId id="341" r:id="rId22"/>
    <p:sldId id="268" r:id="rId23"/>
    <p:sldId id="290" r:id="rId24"/>
    <p:sldId id="342" r:id="rId25"/>
    <p:sldId id="267" r:id="rId26"/>
    <p:sldId id="289" r:id="rId27"/>
    <p:sldId id="277" r:id="rId28"/>
    <p:sldId id="363" r:id="rId29"/>
    <p:sldId id="295" r:id="rId30"/>
    <p:sldId id="286" r:id="rId31"/>
    <p:sldId id="356" r:id="rId32"/>
    <p:sldId id="364" r:id="rId33"/>
    <p:sldId id="365" r:id="rId34"/>
    <p:sldId id="358" r:id="rId35"/>
    <p:sldId id="271" r:id="rId36"/>
    <p:sldId id="313" r:id="rId37"/>
    <p:sldId id="349" r:id="rId38"/>
    <p:sldId id="280" r:id="rId39"/>
    <p:sldId id="314" r:id="rId40"/>
    <p:sldId id="327" r:id="rId41"/>
    <p:sldId id="272" r:id="rId42"/>
    <p:sldId id="366" r:id="rId43"/>
    <p:sldId id="367" r:id="rId44"/>
    <p:sldId id="316" r:id="rId45"/>
    <p:sldId id="317" r:id="rId46"/>
    <p:sldId id="343" r:id="rId47"/>
    <p:sldId id="318" r:id="rId48"/>
    <p:sldId id="319" r:id="rId49"/>
    <p:sldId id="320" r:id="rId50"/>
    <p:sldId id="315" r:id="rId51"/>
    <p:sldId id="359" r:id="rId52"/>
    <p:sldId id="321" r:id="rId53"/>
    <p:sldId id="273" r:id="rId54"/>
    <p:sldId id="322" r:id="rId55"/>
    <p:sldId id="323" r:id="rId56"/>
    <p:sldId id="324" r:id="rId57"/>
    <p:sldId id="325" r:id="rId58"/>
    <p:sldId id="274" r:id="rId59"/>
    <p:sldId id="328" r:id="rId60"/>
    <p:sldId id="346" r:id="rId61"/>
    <p:sldId id="283" r:id="rId62"/>
    <p:sldId id="368" r:id="rId63"/>
    <p:sldId id="287" r:id="rId64"/>
    <p:sldId id="276" r:id="rId65"/>
    <p:sldId id="347" r:id="rId66"/>
    <p:sldId id="331" r:id="rId67"/>
    <p:sldId id="330" r:id="rId68"/>
    <p:sldId id="282" r:id="rId69"/>
    <p:sldId id="261" r:id="rId70"/>
  </p:sldIdLst>
  <p:sldSz cx="12192000" cy="6858000"/>
  <p:notesSz cx="6858000" cy="9144000"/>
  <p:embeddedFontLst>
    <p:embeddedFont>
      <p:font typeface="Cambria Math" panose="02040503050406030204" pitchFamily="18" charset="0"/>
      <p:regular r:id="rId72"/>
    </p:embeddedFont>
    <p:embeddedFont>
      <p:font typeface="Open Sans" panose="020B0606030504020204" pitchFamily="34" charset="0"/>
      <p:regular r:id="rId73"/>
      <p:bold r:id="rId74"/>
      <p:italic r:id="rId75"/>
      <p:boldItalic r:id="rId76"/>
    </p:embeddedFont>
    <p:embeddedFont>
      <p:font typeface="Open Sans Light" panose="020B0306030504020204" pitchFamily="34" charset="0"/>
      <p:regular r:id="rId77"/>
      <p:italic r:id="rId78"/>
    </p:embeddedFont>
    <p:embeddedFont>
      <p:font typeface="Oswald" panose="00000500000000000000" pitchFamily="2" charset="0"/>
      <p:regular r:id="rId79"/>
      <p:bold r:id="rId80"/>
    </p:embeddedFont>
    <p:embeddedFont>
      <p:font typeface="Roboto Condensed" panose="02000000000000000000" pitchFamily="2" charset="0"/>
      <p:regular r:id="rId81"/>
      <p:bold r:id="rId82"/>
      <p:italic r:id="rId83"/>
      <p:boldItalic r:id="rId84"/>
    </p:embeddedFont>
  </p:embeddedFontLst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7F82"/>
    <a:srgbClr val="274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2A6C1B-BAFA-4C09-8795-A6ECBD44C3BC}" v="324" dt="2024-10-15T20:03:18.5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Ingen stil, tabellrutenet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3.fnt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5.fntdata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font" Target="fonts/font11.fntdata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00D8B-A2EB-497F-8F25-FDDB99A72A5E}" type="datetimeFigureOut">
              <a:rPr lang="nb-NO" smtClean="0"/>
              <a:t>18.11.2024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BBE43-6926-40D9-8FBB-012E014F3A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743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BBE43-6926-40D9-8FBB-012E014F3A02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86694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="1" i="1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F5AC-5403-490C-B9FD-259E9A173E72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8120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skjermbilde&#10;&#10;Beskrivelse som er generert med svært høy visshet">
            <a:extLst>
              <a:ext uri="{FF2B5EF4-FFF2-40B4-BE49-F238E27FC236}">
                <a16:creationId xmlns:a16="http://schemas.microsoft.com/office/drawing/2014/main" id="{47F2A11D-5491-478B-9E74-10A8C407A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22288"/>
            <a:ext cx="9390018" cy="1015791"/>
          </a:xfrm>
          <a:ln>
            <a:noFill/>
          </a:ln>
        </p:spPr>
        <p:txBody>
          <a:bodyPr anchor="b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 noProof="0"/>
              <a:t>Klikk for å redigere tittelstil</a:t>
            </a:r>
            <a:endParaRPr lang="nb-NO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00991" y="3909549"/>
            <a:ext cx="9390018" cy="401648"/>
          </a:xfrm>
        </p:spPr>
        <p:txBody>
          <a:bodyPr>
            <a:spAutoFit/>
          </a:bodyPr>
          <a:lstStyle>
            <a:lvl1pPr marL="0" indent="0" algn="ctr">
              <a:buNone/>
              <a:defRPr sz="1500" cap="all" spc="75" baseline="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UNDERTITTEL SKAL INN HER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(sto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5">
            <a:extLst>
              <a:ext uri="{FF2B5EF4-FFF2-40B4-BE49-F238E27FC236}">
                <a16:creationId xmlns:a16="http://schemas.microsoft.com/office/drawing/2014/main" id="{9C0BB095-47FF-4294-9915-4ED142AC03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10903891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FD3FCA3-4503-49E6-83F2-4DF49013A4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8991" y="3781605"/>
            <a:ext cx="4856516" cy="1816654"/>
          </a:xfrm>
          <a:solidFill>
            <a:schemeClr val="bg1">
              <a:alpha val="90000"/>
            </a:schemeClr>
          </a:solidFill>
        </p:spPr>
        <p:txBody>
          <a:bodyPr lIns="648000" rIns="648000"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59255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99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746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Agenda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1B50D6-0810-4E43-928C-534B46A7A4E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>
            <a:lvl1pPr marL="0" marR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nb-NO" noProof="0"/>
              <a:t>Punkt én på agendaen i korte trekk</a:t>
            </a:r>
          </a:p>
          <a:p>
            <a:pPr lvl="0"/>
            <a:r>
              <a:rPr lang="nb-NO" noProof="0"/>
              <a:t>Punkt to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tre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fire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fem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seks på agendaen i korte trekk</a:t>
            </a:r>
          </a:p>
          <a:p>
            <a:pPr lvl="0"/>
            <a:endParaRPr lang="nb-NO" noProof="0"/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7E2593EF-F9EB-40ED-942A-4879FA78B594}"/>
              </a:ext>
            </a:extLst>
          </p:cNvPr>
          <p:cNvCxnSpPr/>
          <p:nvPr userDrawn="1"/>
        </p:nvCxnSpPr>
        <p:spPr>
          <a:xfrm>
            <a:off x="1219359" y="2478704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96CA0932-605B-4E71-B8D3-C72AAAA4A91A}"/>
              </a:ext>
            </a:extLst>
          </p:cNvPr>
          <p:cNvCxnSpPr/>
          <p:nvPr userDrawn="1"/>
        </p:nvCxnSpPr>
        <p:spPr>
          <a:xfrm>
            <a:off x="1219359" y="5253391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2DF21B92-9FD0-4B71-ACA2-7C1925BD0C2C}"/>
              </a:ext>
            </a:extLst>
          </p:cNvPr>
          <p:cNvCxnSpPr/>
          <p:nvPr userDrawn="1"/>
        </p:nvCxnSpPr>
        <p:spPr>
          <a:xfrm>
            <a:off x="1219359" y="3172376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91D61EF0-049D-489F-9607-DBC47717D8D1}"/>
              </a:ext>
            </a:extLst>
          </p:cNvPr>
          <p:cNvCxnSpPr/>
          <p:nvPr userDrawn="1"/>
        </p:nvCxnSpPr>
        <p:spPr>
          <a:xfrm>
            <a:off x="1219359" y="3866048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0C7BCC08-99D7-4973-9AB5-A63BAB7784DB}"/>
              </a:ext>
            </a:extLst>
          </p:cNvPr>
          <p:cNvCxnSpPr/>
          <p:nvPr userDrawn="1"/>
        </p:nvCxnSpPr>
        <p:spPr>
          <a:xfrm>
            <a:off x="1219359" y="4559720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13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A3732E95-11BD-4ACF-B5AD-A1CC4F0DB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A57E41EB-05AD-44D6-997C-D31E1B44F1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55" y="1883484"/>
            <a:ext cx="7418289" cy="27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47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rediger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410EA91D-3B36-4F01-BD03-074913EC3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31" name="Title 1"/>
          <p:cNvSpPr>
            <a:spLocks noGrp="1"/>
          </p:cNvSpPr>
          <p:nvPr>
            <p:ph type="ctrTitle" hasCustomPrompt="1"/>
          </p:nvPr>
        </p:nvSpPr>
        <p:spPr>
          <a:xfrm>
            <a:off x="1630018" y="2305881"/>
            <a:ext cx="8984972" cy="1709530"/>
          </a:xfrm>
          <a:ln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lang="nb-NO" sz="10000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 noProof="0" dirty="0"/>
              <a:t>Takk!</a:t>
            </a:r>
          </a:p>
        </p:txBody>
      </p:sp>
    </p:spTree>
    <p:extLst>
      <p:ext uri="{BB962C8B-B14F-4D97-AF65-F5344CB8AC3E}">
        <p14:creationId xmlns:p14="http://schemas.microsoft.com/office/powerpoint/2010/main" val="2359149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0" y="180000"/>
            <a:ext cx="12192000" cy="1304784"/>
          </a:xfrm>
        </p:spPr>
        <p:txBody>
          <a:bodyPr lIns="432000" rIns="432000" anchor="ctr" anchorCtr="0">
            <a:noAutofit/>
          </a:bodyPr>
          <a:lstStyle>
            <a:lvl1pPr algn="l">
              <a:defRPr sz="4000" b="0" baseline="0">
                <a:solidFill>
                  <a:schemeClr val="tx2"/>
                </a:solidFill>
                <a:latin typeface="Oswald" panose="02000503000000000000" pitchFamily="2" charset="0"/>
              </a:defRPr>
            </a:lvl1pPr>
          </a:lstStyle>
          <a:p>
            <a:r>
              <a:rPr lang="nb-NO" dirty="0"/>
              <a:t>Klikk for å redigere tittelstil som kan gå over to linjer</a:t>
            </a: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7440000" y="6381328"/>
            <a:ext cx="4320480" cy="360000"/>
          </a:xfrm>
        </p:spPr>
        <p:txBody>
          <a:bodyPr/>
          <a:lstStyle>
            <a:lvl1pPr algn="r"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5424000" y="6381328"/>
            <a:ext cx="1440000" cy="360000"/>
          </a:xfrm>
        </p:spPr>
        <p:txBody>
          <a:bodyPr/>
          <a:lstStyle>
            <a:lvl1pPr algn="ctr"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11623251-EE32-4CBF-AD53-D522594F4345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>
          <a:xfrm>
            <a:off x="0" y="1530000"/>
            <a:ext cx="12192000" cy="45720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</p:txBody>
      </p:sp>
    </p:spTree>
    <p:extLst>
      <p:ext uri="{BB962C8B-B14F-4D97-AF65-F5344CB8AC3E}">
        <p14:creationId xmlns:p14="http://schemas.microsoft.com/office/powerpoint/2010/main" val="149015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0DE3-8AB4-4283-AAF7-C599EB450E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062420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kil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 descr="Et bilde som inneholder skjermbilde&#10;&#10;Beskrivelse som er generert med høy visshet">
            <a:extLst>
              <a:ext uri="{FF2B5EF4-FFF2-40B4-BE49-F238E27FC236}">
                <a16:creationId xmlns:a16="http://schemas.microsoft.com/office/drawing/2014/main" id="{82044551-1680-47B1-A9ED-E2CF3CEB2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99917"/>
            <a:ext cx="9390018" cy="1015791"/>
          </a:xfrm>
          <a:ln>
            <a:noFill/>
          </a:ln>
        </p:spPr>
        <p:txBody>
          <a:bodyPr anchor="ctr" anchorCtr="0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3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CC6CF-133F-4327-B59A-5E987B55A2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1160" y="633486"/>
            <a:ext cx="5149886" cy="527984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7D4585-68D6-4C8C-9321-1D6936FE09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75264" y="2028632"/>
            <a:ext cx="5520737" cy="388469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95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1CF5FB5-3D6B-44D1-99CC-F0E11CB949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263" y="2028632"/>
            <a:ext cx="5520737" cy="3884697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33486"/>
            <a:ext cx="5149886" cy="527984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411212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09D97-491E-4B44-B31E-075E94ECFD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B0EA0-EE56-4BC2-9A97-1C7D7797FA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992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64174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35B047-1C6C-4BB1-9AAC-35E8860EA5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ABDC-D2D5-4A6E-B4C5-2E8F7BF4AC3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09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57205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/>
          <a:p>
            <a:r>
              <a:rPr lang="nb-NO" noProof="0" dirty="0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8" y="1862176"/>
            <a:ext cx="9651619" cy="3978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noProof="0" dirty="0"/>
              <a:t>Rediger tekststiler i malen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2E8B8B0-4BD5-4668-9018-913E276A5FE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61" y="6071524"/>
            <a:ext cx="3025540" cy="7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4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90" r:id="rId5"/>
    <p:sldLayoutId id="2147483674" r:id="rId6"/>
    <p:sldLayoutId id="2147483691" r:id="rId7"/>
    <p:sldLayoutId id="2147483675" r:id="rId8"/>
    <p:sldLayoutId id="2147483692" r:id="rId9"/>
    <p:sldLayoutId id="2147483676" r:id="rId10"/>
    <p:sldLayoutId id="2147483666" r:id="rId11"/>
    <p:sldLayoutId id="2147483667" r:id="rId12"/>
    <p:sldLayoutId id="2147483694" r:id="rId13"/>
    <p:sldLayoutId id="2147483670" r:id="rId14"/>
    <p:sldLayoutId id="2147483695" r:id="rId15"/>
    <p:sldLayoutId id="2147483696" r:id="rId16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74247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15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rgbClr val="274247"/>
          </a:solidFill>
          <a:latin typeface="+mn-lt"/>
          <a:ea typeface="+mn-ea"/>
          <a:cs typeface="+mn-cs"/>
        </a:defRPr>
      </a:lvl1pPr>
      <a:lvl2pPr marL="396079" indent="-144029" algn="l" defTabSz="914446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◦"/>
        <a:defRPr sz="1800" kern="1200">
          <a:solidFill>
            <a:srgbClr val="274247"/>
          </a:solidFill>
          <a:latin typeface="+mn-lt"/>
          <a:ea typeface="+mn-ea"/>
          <a:cs typeface="+mn-cs"/>
        </a:defRPr>
      </a:lvl2pPr>
      <a:lvl3pPr marL="522104" indent="-108022" algn="l" defTabSz="914446" rtl="0" eaLnBrk="1" latinLnBrk="0" hangingPunct="1">
        <a:lnSpc>
          <a:spcPct val="150000"/>
        </a:lnSpc>
        <a:spcBef>
          <a:spcPts val="300"/>
        </a:spcBef>
        <a:spcAft>
          <a:spcPts val="400"/>
        </a:spcAft>
        <a:buFont typeface="Open Sans" panose="020B0606030504020204" pitchFamily="34" charset="0"/>
        <a:buChar char="­"/>
        <a:defRPr sz="1400" kern="1200">
          <a:solidFill>
            <a:srgbClr val="274247"/>
          </a:solidFill>
          <a:latin typeface="+mn-lt"/>
          <a:ea typeface="+mn-ea"/>
          <a:cs typeface="+mn-cs"/>
        </a:defRPr>
      </a:lvl3pPr>
      <a:lvl4pPr marL="666133" indent="-99020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50" kern="1200">
          <a:solidFill>
            <a:srgbClr val="274247"/>
          </a:solidFill>
          <a:latin typeface="+mn-lt"/>
          <a:ea typeface="+mn-ea"/>
          <a:cs typeface="+mn-cs"/>
        </a:defRPr>
      </a:lvl4pPr>
      <a:lvl5pPr marL="774155" indent="-90018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00" kern="1200">
          <a:solidFill>
            <a:srgbClr val="274247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9.jpeg"/><Relationship Id="rId4" Type="http://schemas.openxmlformats.org/officeDocument/2006/relationships/image" Target="../media/image5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tm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m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419842-592E-434F-A9A0-9D056E87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Introduksjon i Sesongjustering og </a:t>
            </a:r>
            <a:r>
              <a:rPr lang="nb-NO" dirty="0" err="1"/>
              <a:t>Jdemetra</a:t>
            </a:r>
            <a:r>
              <a:rPr lang="nb-NO" dirty="0"/>
              <a:t>+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0095F8-98D7-4910-A38E-D9915094E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0991" y="3909549"/>
            <a:ext cx="9390018" cy="863313"/>
          </a:xfrm>
        </p:spPr>
        <p:txBody>
          <a:bodyPr/>
          <a:lstStyle/>
          <a:p>
            <a:r>
              <a:rPr lang="nb-NO" dirty="0"/>
              <a:t>Oslo, 14.-15. </a:t>
            </a:r>
            <a:r>
              <a:rPr lang="nb-NO"/>
              <a:t>oktober 2024</a:t>
            </a:r>
            <a:endParaRPr lang="nb-NO" dirty="0"/>
          </a:p>
          <a:p>
            <a:r>
              <a:rPr lang="nb-NO" dirty="0"/>
              <a:t>Kursholdere: Jørn Ivar Hamre og Jens Kristoffer </a:t>
            </a:r>
            <a:r>
              <a:rPr lang="nb-NO" dirty="0" err="1"/>
              <a:t>HAug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9471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5D73325-643F-36F4-3B68-D59BDD9D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Påska er ei nøtt! 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E2E30D4-7041-11E9-6CC9-CEF34D89B1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5063995" cy="3978862"/>
          </a:xfrm>
        </p:spPr>
        <p:txBody>
          <a:bodyPr/>
          <a:lstStyle/>
          <a:p>
            <a:r>
              <a:rPr lang="nb-NO" dirty="0"/>
              <a:t>Bevegelig sesongvariasjon</a:t>
            </a:r>
          </a:p>
          <a:p>
            <a:r>
              <a:rPr lang="nb-NO" dirty="0"/>
              <a:t>Varierer om påsken faller i mars eller april, av og til faller den i begge!  </a:t>
            </a:r>
          </a:p>
          <a:p>
            <a:r>
              <a:rPr lang="nb-NO" dirty="0"/>
              <a:t>Når inntreffer påskeeffekten?</a:t>
            </a:r>
          </a:p>
          <a:p>
            <a:r>
              <a:rPr lang="nb-NO" dirty="0"/>
              <a:t>Kan være en utfordring å </a:t>
            </a:r>
            <a:r>
              <a:rPr lang="nb-NO" dirty="0" err="1"/>
              <a:t>sesongjustere</a:t>
            </a:r>
            <a:r>
              <a:rPr lang="nb-NO" dirty="0"/>
              <a:t> korrekt!  </a:t>
            </a:r>
          </a:p>
        </p:txBody>
      </p:sp>
      <p:pic>
        <p:nvPicPr>
          <p:cNvPr id="6" name="Bilde 5" descr="Et bilde som inneholder tekst, diagram, Plottdiagram, skjermbilde&#10;&#10;Automatisk generert beskrivelse">
            <a:extLst>
              <a:ext uri="{FF2B5EF4-FFF2-40B4-BE49-F238E27FC236}">
                <a16:creationId xmlns:a16="http://schemas.microsoft.com/office/drawing/2014/main" id="{C8E05783-39C6-E813-E04F-709EF3D60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63" y="2377794"/>
            <a:ext cx="3777943" cy="2947626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8701480-8974-AD27-9209-638B97AE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302" y="1309168"/>
            <a:ext cx="1989634" cy="1326423"/>
          </a:xfrm>
          <a:prstGeom prst="rect">
            <a:avLst/>
          </a:prstGeom>
        </p:spPr>
      </p:pic>
      <p:pic>
        <p:nvPicPr>
          <p:cNvPr id="8" name="Bilde 7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A325AAC1-53DB-6922-8269-F28C61936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021" y="482046"/>
            <a:ext cx="1933845" cy="1895740"/>
          </a:xfrm>
          <a:prstGeom prst="rect">
            <a:avLst/>
          </a:prstGeom>
        </p:spPr>
      </p:pic>
      <p:pic>
        <p:nvPicPr>
          <p:cNvPr id="10" name="Bilde 9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F635B2F6-5F01-F5B1-E17F-8E08443CE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49" y="402089"/>
            <a:ext cx="2237668" cy="19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5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CE4BE7D-FB6A-9920-8E4E-E69905B4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Oppgaver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C3C28BD-1718-6277-C152-22E068E384D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b-NO" dirty="0"/>
              <a:t>Hvilke tidsserier jobber/skal dere jobbe med? </a:t>
            </a:r>
          </a:p>
          <a:p>
            <a:r>
              <a:rPr lang="nb-NO" dirty="0"/>
              <a:t>Hva er/kan være typiske sesongmønster for disse seriene? </a:t>
            </a:r>
          </a:p>
          <a:p>
            <a:r>
              <a:rPr lang="nb-NO" dirty="0"/>
              <a:t>Vil det være kalendereffekter som følge av handledager eller arbeidsdager? </a:t>
            </a:r>
          </a:p>
          <a:p>
            <a:r>
              <a:rPr lang="nb-NO" dirty="0"/>
              <a:t>Se på kalenderen for 2024 og vurder om det er noen måneder dere forventer høyere eller lavere observasjon som følge av rene kalender-effekter. </a:t>
            </a:r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55559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4632189E-0C85-466E-8062-F4139B9C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sesongjustering? </a:t>
            </a:r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8185C2E2-6D98-A258-65F4-FC6C3255FEC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064860" y="1689642"/>
            <a:ext cx="6437338" cy="3978275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D4E969F6-3373-7FE0-E5FF-4C28AA99C097}"/>
              </a:ext>
            </a:extLst>
          </p:cNvPr>
          <p:cNvSpPr txBox="1"/>
          <p:nvPr/>
        </p:nvSpPr>
        <p:spPr>
          <a:xfrm>
            <a:off x="8338657" y="2214694"/>
            <a:ext cx="1847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6A2E8876-0F96-9244-E854-F360704D57AC}"/>
              </a:ext>
            </a:extLst>
          </p:cNvPr>
          <p:cNvSpPr txBox="1"/>
          <p:nvPr/>
        </p:nvSpPr>
        <p:spPr>
          <a:xfrm>
            <a:off x="7896463" y="1097057"/>
            <a:ext cx="335559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/>
          </a:p>
          <a:p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100" dirty="0"/>
              <a:t>Fast variasjon er ikke interessant når vi skal se på utvikling.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100" dirty="0"/>
              <a:t>Kalendereffekter er ikke relevante.</a:t>
            </a:r>
          </a:p>
          <a:p>
            <a:endParaRPr lang="nb-NO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100" dirty="0"/>
              <a:t>Det er overordnet utvikling som er av betydning.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100" dirty="0"/>
              <a:t>Gjentagende mønstre vanskeliggjør vurdering av  den overordnede utviklingen.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100" dirty="0"/>
              <a:t>Vanskelig å identifisere vendepunkter i tidsserien.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100" dirty="0"/>
          </a:p>
          <a:p>
            <a:endParaRPr lang="nb-NO" dirty="0"/>
          </a:p>
          <a:p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endParaRPr lang="nb-NO" dirty="0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96757F99-9676-A2F2-8845-495E363E7B5E}"/>
              </a:ext>
            </a:extLst>
          </p:cNvPr>
          <p:cNvSpPr txBox="1"/>
          <p:nvPr/>
        </p:nvSpPr>
        <p:spPr>
          <a:xfrm>
            <a:off x="7856770" y="3743061"/>
            <a:ext cx="3570533" cy="2169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nb-NO" sz="1400" dirty="0"/>
              <a:t>Krav til god sesongjustering: </a:t>
            </a:r>
          </a:p>
          <a:p>
            <a:endParaRPr lang="nb-NO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/>
              <a:t>Filtrere ut gjentagende mønstre og kalendereffekter som ikke er informative.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/>
              <a:t>Tidlig deteksjon av vendepunkter.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/>
              <a:t>Danne basis for framskrivning.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E9D062FA-0C7C-3CE8-7AA8-E94A342E5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63" y="1502654"/>
            <a:ext cx="6815413" cy="42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7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F1794D9-1F66-8729-3792-EC04FE0A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sesongjustering?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D139BEA1-9050-1CA6-B673-5082BE8E20B0}"/>
              </a:ext>
            </a:extLst>
          </p:cNvPr>
          <p:cNvSpPr txBox="1"/>
          <p:nvPr/>
        </p:nvSpPr>
        <p:spPr>
          <a:xfrm>
            <a:off x="7331978" y="1278521"/>
            <a:ext cx="4261607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/>
          </a:p>
          <a:p>
            <a:endParaRPr lang="nb-NO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200" dirty="0"/>
              <a:t>Fjerne: 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sz="1200" dirty="0"/>
              <a:t>Vanlige sesongvariasjoner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sz="1200" dirty="0"/>
              <a:t>Effekter som følge av variasjon av kalender 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endParaRPr lang="nb-NO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200" dirty="0"/>
              <a:t>Bevare:</a:t>
            </a:r>
          </a:p>
          <a:p>
            <a:r>
              <a:rPr lang="nb-NO" sz="1200" dirty="0"/>
              <a:t> 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sz="1200" dirty="0"/>
              <a:t>Veldig sterke eller svake sesongvariasjoner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sz="1200" dirty="0"/>
              <a:t>Unormalt kald vinter fører til veldig høyt strømforbruk.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sz="1200" dirty="0"/>
              <a:t>Gunstig plassering av fridager i mai fører til økt forbruk. 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sz="1200" dirty="0"/>
              <a:t>Uvanlige bevegelser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sz="1200" dirty="0" err="1"/>
              <a:t>Nedstegningen</a:t>
            </a:r>
            <a:r>
              <a:rPr lang="nb-NO" sz="1200" dirty="0"/>
              <a:t> i forbindelse med </a:t>
            </a:r>
            <a:r>
              <a:rPr lang="nb-NO" sz="1200" dirty="0" err="1"/>
              <a:t>corona</a:t>
            </a:r>
            <a:r>
              <a:rPr lang="nb-NO" sz="1200" dirty="0"/>
              <a:t>.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sz="1200" dirty="0"/>
              <a:t>Svak kronekurs fører til at grensehandelen faller og at mange ferierer i Norge.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sz="1200" dirty="0"/>
              <a:t>Tilfeldig variasjon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sz="1200" dirty="0"/>
              <a:t>At det er strålende vær på 17.mai fører til høyt alkoholkonsum i mai.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sz="1200" dirty="0"/>
              <a:t>Ofte uforklarlig…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endParaRPr lang="nb-NO" sz="1200" dirty="0"/>
          </a:p>
          <a:p>
            <a:endParaRPr lang="nb-NO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628650" lvl="2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FA6069FD-BBBC-3E68-D20B-B724CFBD8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25" y="1582834"/>
            <a:ext cx="5922792" cy="3660285"/>
          </a:xfrm>
          <a:prstGeom prst="rect">
            <a:avLst/>
          </a:prstGeo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33C697D9-E0AD-DDFF-7818-F9CD7341B8A7}"/>
              </a:ext>
            </a:extLst>
          </p:cNvPr>
          <p:cNvSpPr txBox="1"/>
          <p:nvPr/>
        </p:nvSpPr>
        <p:spPr>
          <a:xfrm>
            <a:off x="771788" y="5176007"/>
            <a:ext cx="57884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Ideelt skal </a:t>
            </a:r>
            <a:r>
              <a:rPr lang="nb-NO" sz="1200" dirty="0" err="1"/>
              <a:t>sesongjuserte</a:t>
            </a:r>
            <a:r>
              <a:rPr lang="nb-NO" sz="1200" dirty="0"/>
              <a:t> tall verken ha sesongmønstre (</a:t>
            </a:r>
            <a:r>
              <a:rPr lang="nb-NO" sz="1200" i="1" dirty="0"/>
              <a:t>Residualsesong</a:t>
            </a:r>
            <a:r>
              <a:rPr lang="nb-NO" sz="1200" dirty="0"/>
              <a:t>) eller kalendervariasjon (</a:t>
            </a:r>
            <a:r>
              <a:rPr lang="nb-NO" sz="1200" i="1" dirty="0"/>
              <a:t>Residual kalender-effekter</a:t>
            </a:r>
            <a:r>
              <a:rPr lang="nb-NO" sz="1200" dirty="0"/>
              <a:t>)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904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FC4363D-BD8C-7ECB-AD65-B86F23AA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Hvordan sesong-justere? </a:t>
            </a:r>
          </a:p>
        </p:txBody>
      </p:sp>
      <p:pic>
        <p:nvPicPr>
          <p:cNvPr id="4" name="Plassholder for innhold 6">
            <a:extLst>
              <a:ext uri="{FF2B5EF4-FFF2-40B4-BE49-F238E27FC236}">
                <a16:creationId xmlns:a16="http://schemas.microsoft.com/office/drawing/2014/main" id="{7A771D92-96D4-D954-6271-EA0D9C7CD8B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754204" y="1744510"/>
            <a:ext cx="4211637" cy="2602792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E103E57A-41D3-1536-67FE-BB6413B3F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756" y="1372361"/>
            <a:ext cx="3964377" cy="2449985"/>
          </a:xfrm>
          <a:prstGeom prst="rect">
            <a:avLst/>
          </a:prstGeom>
        </p:spPr>
      </p:pic>
      <p:pic>
        <p:nvPicPr>
          <p:cNvPr id="4104" name="Picture 8" descr="Release of JDemetra+ version 2.2 - European Statistical System (ESS) -  Eurostat">
            <a:extLst>
              <a:ext uri="{FF2B5EF4-FFF2-40B4-BE49-F238E27FC236}">
                <a16:creationId xmlns:a16="http://schemas.microsoft.com/office/drawing/2014/main" id="{67D0D31A-1FE2-E281-5321-19C50E6F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758" y="4260646"/>
            <a:ext cx="228600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kstSylinder 10">
            <a:extLst>
              <a:ext uri="{FF2B5EF4-FFF2-40B4-BE49-F238E27FC236}">
                <a16:creationId xmlns:a16="http://schemas.microsoft.com/office/drawing/2014/main" id="{557B5794-D74D-328C-19D0-867A8B2BD4AD}"/>
              </a:ext>
            </a:extLst>
          </p:cNvPr>
          <p:cNvSpPr txBox="1"/>
          <p:nvPr/>
        </p:nvSpPr>
        <p:spPr>
          <a:xfrm>
            <a:off x="469548" y="4424991"/>
            <a:ext cx="4824975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/>
              <a:t>Det finnes mange ulike modeller for sesongjustering.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/>
              <a:t>Den som Eurostat anbefaler heter X-13 ARIMA-SEATS</a:t>
            </a:r>
            <a:r>
              <a:rPr lang="nb-NO" dirty="0"/>
              <a:t>.</a:t>
            </a:r>
          </a:p>
          <a:p>
            <a:endParaRPr lang="nb-NO" dirty="0"/>
          </a:p>
        </p:txBody>
      </p:sp>
      <p:sp>
        <p:nvSpPr>
          <p:cNvPr id="3" name="Pil: høyre 2">
            <a:extLst>
              <a:ext uri="{FF2B5EF4-FFF2-40B4-BE49-F238E27FC236}">
                <a16:creationId xmlns:a16="http://schemas.microsoft.com/office/drawing/2014/main" id="{2A8ECFA2-12D9-C610-90AA-D7A6330F6B87}"/>
              </a:ext>
            </a:extLst>
          </p:cNvPr>
          <p:cNvSpPr/>
          <p:nvPr/>
        </p:nvSpPr>
        <p:spPr>
          <a:xfrm>
            <a:off x="4908050" y="2400386"/>
            <a:ext cx="2122415" cy="1140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85130-2950-C570-F450-B76DB77C5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902" y="4965496"/>
            <a:ext cx="11811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C1CB63A4-2A90-5BAF-1D7E-5BED516152D6}"/>
              </a:ext>
            </a:extLst>
          </p:cNvPr>
          <p:cNvSpPr txBox="1"/>
          <p:nvPr/>
        </p:nvSpPr>
        <p:spPr>
          <a:xfrm>
            <a:off x="8742993" y="4279229"/>
            <a:ext cx="292990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200" dirty="0" err="1"/>
              <a:t>Jdemetra</a:t>
            </a:r>
            <a:r>
              <a:rPr lang="nb-NO" sz="1200" dirty="0"/>
              <a:t>+ er Eurostats anbefalte software for sesongjustering av offisiell statistikk.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200" dirty="0"/>
              <a:t>Designet for å følge beste praksis i ESS guidelines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200" dirty="0"/>
              <a:t>Utviklet av 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National Bank of Belgium (NBB)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samarbeid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med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bl.a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Deutsche Bundesbank (DBB)</a:t>
            </a:r>
            <a:endParaRPr lang="nb-NO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2124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5D3B57D-1E1F-4F15-E9DF-0E5FEE1F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Session</a:t>
            </a:r>
            <a:r>
              <a:rPr lang="nb-NO" dirty="0"/>
              <a:t> med sesongjustering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basics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C23A74B-9A73-B6D4-18C5-5D86526528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60" y="1862176"/>
            <a:ext cx="5374388" cy="3978862"/>
          </a:xfrm>
        </p:spPr>
        <p:txBody>
          <a:bodyPr/>
          <a:lstStyle/>
          <a:p>
            <a:r>
              <a:rPr lang="nb-NO" dirty="0" err="1"/>
              <a:t>Jdemetra</a:t>
            </a:r>
            <a:r>
              <a:rPr lang="nb-NO" dirty="0"/>
              <a:t> versus </a:t>
            </a:r>
            <a:r>
              <a:rPr lang="nb-NO" dirty="0" err="1"/>
              <a:t>rjdemetra</a:t>
            </a:r>
            <a:r>
              <a:rPr lang="nb-NO" dirty="0"/>
              <a:t> og </a:t>
            </a:r>
            <a:r>
              <a:rPr lang="nb-NO" dirty="0" err="1"/>
              <a:t>Cruncher</a:t>
            </a:r>
            <a:r>
              <a:rPr lang="nb-NO" dirty="0"/>
              <a:t> </a:t>
            </a:r>
          </a:p>
          <a:p>
            <a:r>
              <a:rPr lang="nb-NO" dirty="0"/>
              <a:t>Lettere å begynne i </a:t>
            </a:r>
            <a:r>
              <a:rPr lang="nb-NO" dirty="0" err="1"/>
              <a:t>Jdemetra</a:t>
            </a:r>
            <a:r>
              <a:rPr lang="nb-NO" dirty="0"/>
              <a:t> pga. grafisk brukergrensesnitt (GUI)</a:t>
            </a:r>
          </a:p>
        </p:txBody>
      </p:sp>
    </p:spTree>
    <p:extLst>
      <p:ext uri="{BB962C8B-B14F-4D97-AF65-F5344CB8AC3E}">
        <p14:creationId xmlns:p14="http://schemas.microsoft.com/office/powerpoint/2010/main" val="1459702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F25DE35-2F05-E6B9-EB53-C6C9E61B6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nb-NO" sz="5000" dirty="0"/>
              <a:t>Del 2: Hva er sesongkomponenter?</a:t>
            </a:r>
          </a:p>
        </p:txBody>
      </p:sp>
    </p:spTree>
    <p:extLst>
      <p:ext uri="{BB962C8B-B14F-4D97-AF65-F5344CB8AC3E}">
        <p14:creationId xmlns:p14="http://schemas.microsoft.com/office/powerpoint/2010/main" val="96057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FECFB80-8E11-9E8A-6CD4-F2A54089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</a:t>
            </a:r>
            <a:r>
              <a:rPr lang="nb-NO" dirty="0" err="1"/>
              <a:t>sesongjustere</a:t>
            </a:r>
            <a:r>
              <a:rPr lang="nb-NO" dirty="0"/>
              <a:t>? Teori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F3743E7-B752-1B37-3BD5-7529CC986EB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b-NO" dirty="0"/>
              <a:t>Ok, nå har vi sesongjustert. Så enkelt var det… </a:t>
            </a:r>
          </a:p>
          <a:p>
            <a:endParaRPr lang="nb-NO" dirty="0"/>
          </a:p>
          <a:p>
            <a:r>
              <a:rPr lang="nb-NO" dirty="0"/>
              <a:t>Men hva er det egentlig som skjer?</a:t>
            </a:r>
          </a:p>
          <a:p>
            <a:r>
              <a:rPr lang="nb-NO" dirty="0"/>
              <a:t>Og hvordan vurdere om sesongjusteringen er vellykket? </a:t>
            </a:r>
          </a:p>
          <a:p>
            <a:endParaRPr lang="nb-NO" dirty="0"/>
          </a:p>
          <a:p>
            <a:r>
              <a:rPr lang="nb-NO" dirty="0"/>
              <a:t>Utfordring: Sesongjusterte tall et teoretisk begrep. Ikke mulig å observere i virkeligheten! </a:t>
            </a:r>
          </a:p>
        </p:txBody>
      </p:sp>
    </p:spTree>
    <p:extLst>
      <p:ext uri="{BB962C8B-B14F-4D97-AF65-F5344CB8AC3E}">
        <p14:creationId xmlns:p14="http://schemas.microsoft.com/office/powerpoint/2010/main" val="3430625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B00891A-0772-7DA4-EEE1-53BBE2B5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Forslag 1: Prosentvis endring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F6150735-5A2B-7899-F99E-4A4C8474E8A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224071" y="1530435"/>
            <a:ext cx="5016022" cy="3099902"/>
          </a:xfrm>
          <a:prstGeom prst="rect">
            <a:avLst/>
          </a:prstGeom>
        </p:spPr>
      </p:pic>
      <p:pic>
        <p:nvPicPr>
          <p:cNvPr id="6" name="Plassholder for innhold 6">
            <a:extLst>
              <a:ext uri="{FF2B5EF4-FFF2-40B4-BE49-F238E27FC236}">
                <a16:creationId xmlns:a16="http://schemas.microsoft.com/office/drawing/2014/main" id="{F0A36345-88D5-7D30-B25F-F984B780C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38" y="1493392"/>
            <a:ext cx="5075962" cy="3136945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73B9D430-D3BD-3C9C-1072-F24C023DA21C}"/>
              </a:ext>
            </a:extLst>
          </p:cNvPr>
          <p:cNvSpPr txBox="1"/>
          <p:nvPr/>
        </p:nvSpPr>
        <p:spPr>
          <a:xfrm>
            <a:off x="947956" y="4806892"/>
            <a:ext cx="1029213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Plottet til høyre viser prosentvis endring fra tilsvarende måned året før.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Er dette en rimelig måte å ta høyde for sesong på?</a:t>
            </a:r>
          </a:p>
          <a:p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For enkelt: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nb-NO" dirty="0"/>
              <a:t>Sesongeffekt kan ikke identifiseres og kvantifiseres.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nb-NO" dirty="0"/>
              <a:t>Ingen justering av kalendereffekter. 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nb-NO" dirty="0"/>
              <a:t>Mye støy.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nb-NO" dirty="0"/>
              <a:t>Ikke lett å identifisere vendepunkter.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nb-NO" dirty="0"/>
              <a:t>Forsinket identifikasjon av vendepunkter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nb-NO" dirty="0"/>
              <a:t>Vanskelig å fremskrive serien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pic>
        <p:nvPicPr>
          <p:cNvPr id="4" name="Bilde 3" descr="Et bilde som inneholder tegnefilm, sketch, clip art, illustrasjon&#10;&#10;Automatisk generert beskrivelse">
            <a:extLst>
              <a:ext uri="{FF2B5EF4-FFF2-40B4-BE49-F238E27FC236}">
                <a16:creationId xmlns:a16="http://schemas.microsoft.com/office/drawing/2014/main" id="{E62943A0-5BE0-A399-61EF-CE1AAF66F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44" y="223216"/>
            <a:ext cx="2157179" cy="252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723C41-F8FB-D907-A984-3984AFA1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Prosentvis endring?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FB822EC-DC25-A896-83E6-650E0F8D5DB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8382" y="1862176"/>
            <a:ext cx="3305262" cy="3978862"/>
          </a:xfrm>
        </p:spPr>
        <p:txBody>
          <a:bodyPr/>
          <a:lstStyle/>
          <a:p>
            <a:r>
              <a:rPr lang="nb-NO" dirty="0"/>
              <a:t>Ut fra prosentvis endring alene lar det seg ikke gjøre å tolke retning. </a:t>
            </a:r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C5248F1-5826-74E8-BBCB-9AAC6393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12" y="1791340"/>
            <a:ext cx="72009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3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5CB885E3-DABB-468A-9468-1FF7D694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 Introduksjonskurs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1DB54561-CE16-40B7-8B2D-4CEFA38FAC0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b-NO" dirty="0"/>
              <a:t>1.   Hva er sesongjustering?</a:t>
            </a:r>
          </a:p>
          <a:p>
            <a:r>
              <a:rPr lang="nb-NO" dirty="0"/>
              <a:t>2.   Hva er sesongkomponenter?</a:t>
            </a:r>
          </a:p>
          <a:p>
            <a:r>
              <a:rPr lang="nb-NO" dirty="0"/>
              <a:t>3.   Vurdering av kvalitet i </a:t>
            </a:r>
            <a:r>
              <a:rPr lang="nb-NO" dirty="0" err="1"/>
              <a:t>Jdemetra</a:t>
            </a:r>
            <a:r>
              <a:rPr lang="nb-NO" dirty="0"/>
              <a:t> + </a:t>
            </a:r>
          </a:p>
          <a:p>
            <a:r>
              <a:rPr lang="nb-NO" dirty="0"/>
              <a:t>4.   Videre tema: </a:t>
            </a:r>
            <a:r>
              <a:rPr lang="nb-NO" dirty="0" err="1"/>
              <a:t>Outliers</a:t>
            </a:r>
            <a:r>
              <a:rPr lang="nb-NO" dirty="0"/>
              <a:t>, Nasjonal kalender</a:t>
            </a:r>
          </a:p>
          <a:p>
            <a:r>
              <a:rPr lang="nb-NO" dirty="0"/>
              <a:t>5.   Sesongjustering i «Om statistikken» </a:t>
            </a:r>
          </a:p>
        </p:txBody>
      </p:sp>
    </p:spTree>
    <p:extLst>
      <p:ext uri="{BB962C8B-B14F-4D97-AF65-F5344CB8AC3E}">
        <p14:creationId xmlns:p14="http://schemas.microsoft.com/office/powerpoint/2010/main" val="2704670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260F8FA-4CB1-833F-6A6F-E14A7C2B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Forslag 2: Trendfilter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F872C6F-5D9A-1977-0458-8D70602373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350813" y="755558"/>
            <a:ext cx="4311940" cy="3978862"/>
          </a:xfrm>
        </p:spPr>
        <p:txBody>
          <a:bodyPr/>
          <a:lstStyle/>
          <a:p>
            <a:r>
              <a:rPr lang="nb-NO" dirty="0"/>
              <a:t>Plottet viser trend beregnet med et trendfilter basert på femtegradspolynom. </a:t>
            </a:r>
          </a:p>
          <a:p>
            <a:r>
              <a:rPr lang="nb-NO" dirty="0"/>
              <a:t>Problemer: </a:t>
            </a:r>
          </a:p>
          <a:p>
            <a:pPr lvl="1"/>
            <a:r>
              <a:rPr lang="nb-NO" dirty="0"/>
              <a:t>Fordreining i endepunktet </a:t>
            </a:r>
          </a:p>
          <a:p>
            <a:pPr lvl="1"/>
            <a:r>
              <a:rPr lang="nb-NO" dirty="0"/>
              <a:t>Faseskift av vendepunkter</a:t>
            </a:r>
          </a:p>
          <a:p>
            <a:pPr lvl="1"/>
            <a:r>
              <a:rPr lang="nb-NO" dirty="0"/>
              <a:t>Nyheter og tilfeldigheter glattes helt ut.</a:t>
            </a:r>
          </a:p>
          <a:p>
            <a:pPr lvl="1"/>
            <a:r>
              <a:rPr lang="nb-NO" dirty="0" err="1"/>
              <a:t>Fremskriving</a:t>
            </a:r>
            <a:r>
              <a:rPr lang="nb-NO" dirty="0"/>
              <a:t> kun av trend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F8AD34F9-9AD0-6FAD-1B6D-BF6865CE1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59" y="1862176"/>
            <a:ext cx="6021528" cy="3721304"/>
          </a:xfrm>
          <a:prstGeom prst="rect">
            <a:avLst/>
          </a:prstGeom>
        </p:spPr>
      </p:pic>
      <p:pic>
        <p:nvPicPr>
          <p:cNvPr id="5" name="Bilde 4" descr="Et bilde som inneholder tegnefilm, sketch, clip art, illustrasjon&#10;&#10;Automatisk generert beskrivelse">
            <a:extLst>
              <a:ext uri="{FF2B5EF4-FFF2-40B4-BE49-F238E27FC236}">
                <a16:creationId xmlns:a16="http://schemas.microsoft.com/office/drawing/2014/main" id="{F2890B8C-DCE3-CE85-3E2C-8F7DA0AB9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44" y="223216"/>
            <a:ext cx="2157179" cy="252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260F8FA-4CB1-833F-6A6F-E14A7C2B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Forslag 2: Trendfilter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F872C6F-5D9A-1977-0458-8D70602373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045042" y="1862176"/>
            <a:ext cx="2825936" cy="3978862"/>
          </a:xfrm>
        </p:spPr>
        <p:txBody>
          <a:bodyPr/>
          <a:lstStyle/>
          <a:p>
            <a:r>
              <a:rPr lang="nb-NO" dirty="0"/>
              <a:t>Medfører mye revisjon i fremtiden. 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DA6EB7F-ADCD-9D23-BF95-CB20CDB12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10" y="1768198"/>
            <a:ext cx="70580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7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67098AE-FB65-511A-EE14-AC0F8EB9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Forslag 3: </a:t>
            </a:r>
            <a:r>
              <a:rPr lang="nb-NO" dirty="0" err="1"/>
              <a:t>Unobserved</a:t>
            </a:r>
            <a:r>
              <a:rPr lang="nb-NO" dirty="0"/>
              <a:t> </a:t>
            </a:r>
            <a:r>
              <a:rPr lang="nb-NO" dirty="0" err="1"/>
              <a:t>component</a:t>
            </a:r>
            <a:r>
              <a:rPr lang="nb-NO" dirty="0"/>
              <a:t> </a:t>
            </a:r>
            <a:r>
              <a:rPr lang="nb-NO" dirty="0" err="1"/>
              <a:t>model</a:t>
            </a:r>
            <a:endParaRPr lang="nb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86ADB9FA-503F-D472-C471-30DFB1F888C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nb-NO" dirty="0"/>
                  <a:t>Data = </a:t>
                </a:r>
                <a:r>
                  <a:rPr lang="nb-NO" dirty="0">
                    <a:solidFill>
                      <a:schemeClr val="accent1">
                        <a:lumMod val="75000"/>
                      </a:schemeClr>
                    </a:solidFill>
                  </a:rPr>
                  <a:t>TREND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b="1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7030A0"/>
                    </a:solidFill>
                  </a:rPr>
                  <a:t>SESONG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b="1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FF0000"/>
                    </a:solidFill>
                  </a:rPr>
                  <a:t>KALENDER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b="1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FFC000"/>
                    </a:solidFill>
                  </a:rPr>
                  <a:t>IRREGULÆR</a:t>
                </a:r>
                <a:r>
                  <a:rPr lang="nb-NO" dirty="0"/>
                  <a:t> </a:t>
                </a:r>
              </a:p>
              <a:p>
                <a:pPr lvl="2"/>
                <a:r>
                  <a:rPr lang="nb-NO" dirty="0">
                    <a:solidFill>
                      <a:schemeClr val="accent1">
                        <a:lumMod val="75000"/>
                      </a:schemeClr>
                    </a:solidFill>
                  </a:rPr>
                  <a:t>TREND : </a:t>
                </a:r>
                <a:r>
                  <a:rPr lang="nb-NO" dirty="0"/>
                  <a:t>overordnet bevegelse i serien. </a:t>
                </a:r>
              </a:p>
              <a:p>
                <a:pPr lvl="2"/>
                <a:r>
                  <a:rPr lang="nb-NO" dirty="0">
                    <a:solidFill>
                      <a:srgbClr val="7030A0"/>
                    </a:solidFill>
                  </a:rPr>
                  <a:t>SESONG:  </a:t>
                </a:r>
                <a:r>
                  <a:rPr lang="nb-NO" dirty="0"/>
                  <a:t> systematisk effekt av sesong</a:t>
                </a:r>
              </a:p>
              <a:p>
                <a:pPr lvl="2"/>
                <a:r>
                  <a:rPr lang="nb-NO" dirty="0">
                    <a:solidFill>
                      <a:srgbClr val="FF0000"/>
                    </a:solidFill>
                  </a:rPr>
                  <a:t>KALENDER:  </a:t>
                </a:r>
                <a:r>
                  <a:rPr lang="nb-NO" dirty="0"/>
                  <a:t>systematisk effekt av kalender</a:t>
                </a:r>
              </a:p>
              <a:p>
                <a:pPr lvl="2"/>
                <a:r>
                  <a:rPr lang="nb-NO" dirty="0">
                    <a:solidFill>
                      <a:srgbClr val="FFC000"/>
                    </a:solidFill>
                  </a:rPr>
                  <a:t>IRREGULÆR: </a:t>
                </a:r>
                <a:r>
                  <a:rPr lang="nb-NO" dirty="0"/>
                  <a:t> tilfeldige bevegelser,  ikke-systematiske og ikke-predikerbare. </a:t>
                </a:r>
              </a:p>
              <a:p>
                <a:r>
                  <a:rPr lang="nb-NO" dirty="0"/>
                  <a:t>Sesongjusterte tall (SA) er data justert for systematiske sesong- og kalendereffekter:</a:t>
                </a:r>
              </a:p>
              <a:p>
                <a:r>
                  <a:rPr lang="nb-NO" dirty="0"/>
                  <a:t> </a:t>
                </a:r>
                <a:r>
                  <a:rPr lang="nb-NO" dirty="0">
                    <a:solidFill>
                      <a:srgbClr val="0070C0"/>
                    </a:solidFill>
                  </a:rPr>
                  <a:t>SA</a:t>
                </a:r>
                <a:r>
                  <a:rPr lang="nb-NO" dirty="0"/>
                  <a:t> = </a:t>
                </a:r>
                <a:r>
                  <a:rPr lang="nb-NO" dirty="0">
                    <a:solidFill>
                      <a:schemeClr val="accent1">
                        <a:lumMod val="75000"/>
                      </a:schemeClr>
                    </a:solidFill>
                  </a:rPr>
                  <a:t>TREND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b="1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strike="sngStrike" dirty="0">
                    <a:solidFill>
                      <a:srgbClr val="7030A0"/>
                    </a:solidFill>
                  </a:rPr>
                  <a:t>SESONG</a:t>
                </a:r>
                <a:r>
                  <a:rPr lang="nb-NO" strike="sngStrike" dirty="0"/>
                  <a:t> </a:t>
                </a:r>
                <a14:m>
                  <m:oMath xmlns:m="http://schemas.openxmlformats.org/officeDocument/2006/math">
                    <m:r>
                      <a:rPr lang="nb-NO" b="1" i="1" strike="sngStrike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strike="sngStrike" dirty="0"/>
                  <a:t> </a:t>
                </a:r>
                <a:r>
                  <a:rPr lang="nb-NO" strike="sngStrike" dirty="0">
                    <a:solidFill>
                      <a:srgbClr val="FF0000"/>
                    </a:solidFill>
                  </a:rPr>
                  <a:t>KALENDER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b="1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FFC000"/>
                    </a:solidFill>
                  </a:rPr>
                  <a:t>IRREGULÆR</a:t>
                </a:r>
                <a:r>
                  <a:rPr lang="nb-NO" dirty="0"/>
                  <a:t> </a:t>
                </a:r>
              </a:p>
              <a:p>
                <a:pPr marL="0" indent="0">
                  <a:buNone/>
                </a:pPr>
                <a:endParaRPr lang="nb-NO" sz="1100" dirty="0"/>
              </a:p>
              <a:p>
                <a:pPr marL="0" indent="0">
                  <a:buNone/>
                </a:pPr>
                <a:r>
                  <a:rPr lang="nb-NO" sz="1100" dirty="0"/>
                  <a:t>Obs: modell kan være additiv eller multiplikativ, mer om dette senere.</a:t>
                </a:r>
              </a:p>
              <a:p>
                <a:endParaRPr lang="nb-NO" dirty="0"/>
              </a:p>
              <a:p>
                <a:endParaRPr lang="nb-NO" dirty="0"/>
              </a:p>
              <a:p>
                <a:endParaRPr lang="nb-NO" dirty="0"/>
              </a:p>
              <a:p>
                <a:endParaRPr lang="nb-NO" dirty="0"/>
              </a:p>
              <a:p>
                <a:endParaRPr lang="nb-NO" dirty="0"/>
              </a:p>
              <a:p>
                <a:pPr marL="0" indent="0">
                  <a:buNone/>
                </a:pPr>
                <a:endParaRPr lang="nb-NO" dirty="0"/>
              </a:p>
            </p:txBody>
          </p:sp>
        </mc:Choice>
        <mc:Fallback xmlns="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86ADB9FA-503F-D472-C471-30DFB1F88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821" b="-23124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de 4" descr="Et bilde som inneholder tegnefilm, clip art, illustrasjon&#10;&#10;Automatisk generert beskrivelse">
            <a:extLst>
              <a:ext uri="{FF2B5EF4-FFF2-40B4-BE49-F238E27FC236}">
                <a16:creationId xmlns:a16="http://schemas.microsoft.com/office/drawing/2014/main" id="{F46D8AB1-0336-B17A-DEC1-BF6B98920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531" y="1717644"/>
            <a:ext cx="2033872" cy="237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2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14B381FF-EA52-1B0C-9DDB-02765E996B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19360" y="551048"/>
                <a:ext cx="6406234" cy="1311128"/>
              </a:xfrm>
            </p:spPr>
            <p:txBody>
              <a:bodyPr>
                <a:normAutofit fontScale="90000"/>
              </a:bodyPr>
              <a:lstStyle/>
              <a:p>
                <a:r>
                  <a:rPr lang="nb-NO" dirty="0">
                    <a:solidFill>
                      <a:srgbClr val="FF0000"/>
                    </a:solidFill>
                  </a:rPr>
                  <a:t>Data</a:t>
                </a:r>
                <a:r>
                  <a:rPr lang="nb-NO" dirty="0"/>
                  <a:t> = </a:t>
                </a:r>
                <a:r>
                  <a:rPr lang="nb-NO" dirty="0">
                    <a:solidFill>
                      <a:schemeClr val="accent1">
                        <a:lumMod val="75000"/>
                      </a:schemeClr>
                    </a:solidFill>
                  </a:rPr>
                  <a:t>TREND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7030A0"/>
                    </a:solidFill>
                  </a:rPr>
                  <a:t>SESONG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chemeClr val="accent3">
                        <a:lumMod val="75000"/>
                      </a:schemeClr>
                    </a:solidFill>
                  </a:rPr>
                  <a:t>KALENDER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FFC000"/>
                    </a:solidFill>
                  </a:rPr>
                  <a:t>IRREGULÆR</a:t>
                </a:r>
                <a:r>
                  <a:rPr lang="nb-NO" dirty="0"/>
                  <a:t> </a:t>
                </a:r>
                <a:br>
                  <a:rPr lang="nb-NO" dirty="0"/>
                </a:br>
                <a:endParaRPr lang="nb-NO" dirty="0"/>
              </a:p>
            </p:txBody>
          </p:sp>
        </mc:Choice>
        <mc:Fallback xmlns="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14B381FF-EA52-1B0C-9DDB-02765E996B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19360" y="551048"/>
                <a:ext cx="6406234" cy="1311128"/>
              </a:xfrm>
              <a:blipFill>
                <a:blip r:embed="rId2"/>
                <a:stretch>
                  <a:fillRect l="-3330" t="-3069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lassholder for innhold 9">
            <a:extLst>
              <a:ext uri="{FF2B5EF4-FFF2-40B4-BE49-F238E27FC236}">
                <a16:creationId xmlns:a16="http://schemas.microsoft.com/office/drawing/2014/main" id="{AE6464A3-B66E-6319-9D1D-0757DD9CEC2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096000" y="3480213"/>
            <a:ext cx="4715294" cy="2601049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9FCC6A19-04C1-D6B3-5530-04CE45CE5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129" y="4294570"/>
            <a:ext cx="3680321" cy="2274438"/>
          </a:xfrm>
          <a:prstGeom prst="rect">
            <a:avLst/>
          </a:prstGeom>
        </p:spPr>
      </p:pic>
      <p:pic>
        <p:nvPicPr>
          <p:cNvPr id="5" name="Plassholder for innhold 6">
            <a:extLst>
              <a:ext uri="{FF2B5EF4-FFF2-40B4-BE49-F238E27FC236}">
                <a16:creationId xmlns:a16="http://schemas.microsoft.com/office/drawing/2014/main" id="{AFEA6EF0-1631-9ABF-5DEB-C89FB63F1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12" y="1426211"/>
            <a:ext cx="4739748" cy="292916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829FC7C0-0321-69DE-2A41-9631D48A4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198" y="307464"/>
            <a:ext cx="4739750" cy="2929165"/>
          </a:xfrm>
          <a:prstGeom prst="rect">
            <a:avLst/>
          </a:prstGeom>
        </p:spPr>
      </p:pic>
      <p:sp>
        <p:nvSpPr>
          <p:cNvPr id="3" name="Er lik 2">
            <a:extLst>
              <a:ext uri="{FF2B5EF4-FFF2-40B4-BE49-F238E27FC236}">
                <a16:creationId xmlns:a16="http://schemas.microsoft.com/office/drawing/2014/main" id="{1D8B4CD9-7611-46A8-9FE5-BBA4C213D5EF}"/>
              </a:ext>
            </a:extLst>
          </p:cNvPr>
          <p:cNvSpPr/>
          <p:nvPr/>
        </p:nvSpPr>
        <p:spPr>
          <a:xfrm>
            <a:off x="5154706" y="2187388"/>
            <a:ext cx="1102659" cy="74407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7" name="Plusstegn 6">
            <a:extLst>
              <a:ext uri="{FF2B5EF4-FFF2-40B4-BE49-F238E27FC236}">
                <a16:creationId xmlns:a16="http://schemas.microsoft.com/office/drawing/2014/main" id="{1F01C429-2607-0085-0F7B-202EF02EF3B1}"/>
              </a:ext>
            </a:extLst>
          </p:cNvPr>
          <p:cNvSpPr/>
          <p:nvPr/>
        </p:nvSpPr>
        <p:spPr>
          <a:xfrm rot="2608383">
            <a:off x="8193503" y="3225287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Plusstegn 7">
            <a:extLst>
              <a:ext uri="{FF2B5EF4-FFF2-40B4-BE49-F238E27FC236}">
                <a16:creationId xmlns:a16="http://schemas.microsoft.com/office/drawing/2014/main" id="{ED5164CE-35D6-4C11-A712-0B3E1426BBA5}"/>
              </a:ext>
            </a:extLst>
          </p:cNvPr>
          <p:cNvSpPr/>
          <p:nvPr/>
        </p:nvSpPr>
        <p:spPr>
          <a:xfrm rot="2553045">
            <a:off x="5503559" y="4979539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5313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7BA33AE-D4ED-1C9C-0C9C-FB02B9A3C04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nb-NO" dirty="0">
                    <a:solidFill>
                      <a:srgbClr val="0070C0"/>
                    </a:solidFill>
                  </a:rPr>
                  <a:t>SA</a:t>
                </a:r>
                <a:r>
                  <a:rPr lang="nb-NO" dirty="0"/>
                  <a:t> = </a:t>
                </a:r>
                <a:r>
                  <a:rPr lang="nb-NO" dirty="0">
                    <a:solidFill>
                      <a:schemeClr val="accent1">
                        <a:lumMod val="75000"/>
                      </a:schemeClr>
                    </a:solidFill>
                  </a:rPr>
                  <a:t>TREND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strike="sngStrike" dirty="0">
                    <a:solidFill>
                      <a:srgbClr val="7030A0"/>
                    </a:solidFill>
                  </a:rPr>
                  <a:t>SESONG</a:t>
                </a:r>
                <a:r>
                  <a:rPr lang="nb-NO" strike="sngStrike" dirty="0"/>
                  <a:t> </a:t>
                </a:r>
                <a14:m>
                  <m:oMath xmlns:m="http://schemas.openxmlformats.org/officeDocument/2006/math">
                    <m:r>
                      <a:rPr lang="nb-NO" i="1" strike="sngStrike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strike="sngStrike" dirty="0"/>
                  <a:t> </a:t>
                </a:r>
                <a:r>
                  <a:rPr lang="nb-NO" strike="sngStrike" dirty="0">
                    <a:solidFill>
                      <a:schemeClr val="accent3">
                        <a:lumMod val="75000"/>
                      </a:schemeClr>
                    </a:solidFill>
                  </a:rPr>
                  <a:t>KALENDER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FFC000"/>
                    </a:solidFill>
                  </a:rPr>
                  <a:t>IRREGULÆR</a:t>
                </a:r>
                <a:r>
                  <a:rPr lang="nb-NO" dirty="0"/>
                  <a:t> </a:t>
                </a:r>
                <a:br>
                  <a:rPr lang="nb-NO" dirty="0"/>
                </a:br>
                <a:endParaRPr lang="nb-NO" dirty="0"/>
              </a:p>
            </p:txBody>
          </p:sp>
        </mc:Choice>
        <mc:Fallback xmlns="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7BA33AE-D4ED-1C9C-0C9C-FB02B9A3C0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11" t="-3069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B1315CE4-B15F-4C5C-A372-174026523B7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638121" y="1862176"/>
            <a:ext cx="6437338" cy="3978275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470B412C-05E1-C280-05A8-BB9AFBA3B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38" y="1538510"/>
            <a:ext cx="4051883" cy="2504063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28C87CCF-4ABB-635E-DAB3-7F8FE996D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99" y="4276659"/>
            <a:ext cx="3965022" cy="2450383"/>
          </a:xfrm>
          <a:prstGeom prst="rect">
            <a:avLst/>
          </a:prstGeom>
        </p:spPr>
      </p:pic>
      <p:sp>
        <p:nvSpPr>
          <p:cNvPr id="5" name="Plusstegn 4">
            <a:extLst>
              <a:ext uri="{FF2B5EF4-FFF2-40B4-BE49-F238E27FC236}">
                <a16:creationId xmlns:a16="http://schemas.microsoft.com/office/drawing/2014/main" id="{1539E8D7-189A-5233-35BD-B26860F9D096}"/>
              </a:ext>
            </a:extLst>
          </p:cNvPr>
          <p:cNvSpPr/>
          <p:nvPr/>
        </p:nvSpPr>
        <p:spPr>
          <a:xfrm rot="2940953">
            <a:off x="2203913" y="3925530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Er lik 7">
            <a:extLst>
              <a:ext uri="{FF2B5EF4-FFF2-40B4-BE49-F238E27FC236}">
                <a16:creationId xmlns:a16="http://schemas.microsoft.com/office/drawing/2014/main" id="{D0A056A4-9A39-DB65-753B-3B6048EED860}"/>
              </a:ext>
            </a:extLst>
          </p:cNvPr>
          <p:cNvSpPr/>
          <p:nvPr/>
        </p:nvSpPr>
        <p:spPr>
          <a:xfrm>
            <a:off x="4535462" y="3298502"/>
            <a:ext cx="1102659" cy="74407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0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8AFA1E1-149F-9DCA-90EE-540DE1B4E2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68449" y="551048"/>
                <a:ext cx="11593584" cy="1311128"/>
              </a:xfrm>
            </p:spPr>
            <p:txBody>
              <a:bodyPr>
                <a:normAutofit/>
              </a:bodyPr>
              <a:lstStyle/>
              <a:p>
                <a:r>
                  <a:rPr lang="nb-NO" dirty="0"/>
                  <a:t>SI-rate: </a:t>
                </a:r>
                <a:r>
                  <a:rPr lang="nb-NO" dirty="0">
                    <a:solidFill>
                      <a:srgbClr val="7030A0"/>
                    </a:solidFill>
                  </a:rPr>
                  <a:t>SESONG</a:t>
                </a:r>
                <a14:m>
                  <m:oMath xmlns:m="http://schemas.openxmlformats.org/officeDocument/2006/math">
                    <m:r>
                      <a:rPr lang="nb-NO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1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>
                    <a:solidFill>
                      <a:srgbClr val="FFC000"/>
                    </a:solidFill>
                  </a:rPr>
                  <a:t> IRREGULÆR</a:t>
                </a:r>
                <a:r>
                  <a:rPr lang="nb-NO" dirty="0"/>
                  <a:t> versus </a:t>
                </a:r>
                <a:r>
                  <a:rPr lang="nb-NO" dirty="0">
                    <a:solidFill>
                      <a:srgbClr val="7030A0"/>
                    </a:solidFill>
                  </a:rPr>
                  <a:t>SESONG</a:t>
                </a:r>
                <a:endParaRPr lang="nb-NO" dirty="0"/>
              </a:p>
            </p:txBody>
          </p:sp>
        </mc:Choice>
        <mc:Fallback xmlns="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8AFA1E1-149F-9DCA-90EE-540DE1B4E2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8449" y="551048"/>
                <a:ext cx="11593584" cy="1311128"/>
              </a:xfrm>
              <a:blipFill>
                <a:blip r:embed="rId2"/>
                <a:stretch>
                  <a:fillRect l="-2103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lassholder for innhold 6" descr="Et bilde som inneholder tekst, Plottdiagram, diagram, line&#10;&#10;Automatisk generert beskrivelse">
            <a:extLst>
              <a:ext uri="{FF2B5EF4-FFF2-40B4-BE49-F238E27FC236}">
                <a16:creationId xmlns:a16="http://schemas.microsoft.com/office/drawing/2014/main" id="{008855A0-F891-A34F-C808-11A4E472B87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97" y="2021746"/>
            <a:ext cx="7469268" cy="464750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Sylinder 7">
                <a:extLst>
                  <a:ext uri="{FF2B5EF4-FFF2-40B4-BE49-F238E27FC236}">
                    <a16:creationId xmlns:a16="http://schemas.microsoft.com/office/drawing/2014/main" id="{1D7E1EB3-9FED-4142-33B1-C065E62BFDF4}"/>
                  </a:ext>
                </a:extLst>
              </p:cNvPr>
              <p:cNvSpPr txBox="1"/>
              <p:nvPr/>
            </p:nvSpPr>
            <p:spPr>
              <a:xfrm>
                <a:off x="268449" y="2265027"/>
                <a:ext cx="4605286" cy="4016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200" dirty="0"/>
                  <a:t>Figuren viser hvor mye av variasjonen som fanges av </a:t>
                </a:r>
                <a:r>
                  <a:rPr lang="nb-NO" sz="1200" dirty="0" err="1"/>
                  <a:t>henholdvis</a:t>
                </a:r>
                <a:r>
                  <a:rPr lang="nb-NO" sz="1200" dirty="0"/>
                  <a:t> sesongkomponent og </a:t>
                </a:r>
                <a:r>
                  <a:rPr lang="nb-NO" sz="1200"/>
                  <a:t>irregulær komponent.</a:t>
                </a:r>
                <a:endParaRPr lang="nb-NO" sz="1200" dirty="0"/>
              </a:p>
              <a:p>
                <a:endParaRPr lang="nb-NO" sz="1200" dirty="0"/>
              </a:p>
              <a:p>
                <a:endParaRPr lang="nb-NO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Prikkene er SESONG </a:t>
                </a:r>
                <a14:m>
                  <m:oMath xmlns:m="http://schemas.openxmlformats.org/officeDocument/2006/math">
                    <m:r>
                      <a:rPr lang="nb-NO" sz="1200" b="1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sz="1200" dirty="0"/>
                  <a:t> IRREGULÆR for den aktuelle måneden hvert år.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Den blå linjen viser SESONG for den aktuelle måneden hvert år.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Den røde linjen viser gjennomsnittet av SESONG for perioden.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Plottet kan bl.a. brukes til å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200" dirty="0"/>
              </a:p>
              <a:p>
                <a:pPr marL="400050" lvl="1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Identifisere forskjeller i sesongfaktorer</a:t>
                </a:r>
              </a:p>
              <a:p>
                <a:pPr marL="400050" lvl="1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Vurdere utvikling av sesongfaktorene</a:t>
                </a:r>
              </a:p>
              <a:p>
                <a:pPr marL="400050" lvl="1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Hvor mye støy det er serien.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dirty="0"/>
              </a:p>
            </p:txBody>
          </p:sp>
        </mc:Choice>
        <mc:Fallback xmlns="">
          <p:sp>
            <p:nvSpPr>
              <p:cNvPr id="8" name="TekstSylinder 7">
                <a:extLst>
                  <a:ext uri="{FF2B5EF4-FFF2-40B4-BE49-F238E27FC236}">
                    <a16:creationId xmlns:a16="http://schemas.microsoft.com/office/drawing/2014/main" id="{1D7E1EB3-9FED-4142-33B1-C065E62BF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49" y="2265027"/>
                <a:ext cx="4605286" cy="4016484"/>
              </a:xfrm>
              <a:prstGeom prst="rect">
                <a:avLst/>
              </a:prstGeom>
              <a:blipFill>
                <a:blip r:embed="rId4"/>
                <a:stretch>
                  <a:fillRect t="-152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466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08915F6-30D7-91A3-60FD-86F3E71B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Standardspesifikasjoner i </a:t>
            </a:r>
            <a:r>
              <a:rPr lang="nb-NO" dirty="0" err="1"/>
              <a:t>Jdemetra</a:t>
            </a:r>
            <a:endParaRPr lang="nb-NO" dirty="0"/>
          </a:p>
        </p:txBody>
      </p:sp>
      <p:pic>
        <p:nvPicPr>
          <p:cNvPr id="4" name="Plassholder for innhold 4">
            <a:extLst>
              <a:ext uri="{FF2B5EF4-FFF2-40B4-BE49-F238E27FC236}">
                <a16:creationId xmlns:a16="http://schemas.microsoft.com/office/drawing/2014/main" id="{AE07A8DC-3BD7-40AE-13BE-A88D7B93B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022" y="1862176"/>
            <a:ext cx="8953165" cy="422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49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1D1581-546C-EBBE-75EF-1A297A2D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Del 3: Vurdering av kvalitet</a:t>
            </a:r>
          </a:p>
        </p:txBody>
      </p:sp>
    </p:spTree>
    <p:extLst>
      <p:ext uri="{BB962C8B-B14F-4D97-AF65-F5344CB8AC3E}">
        <p14:creationId xmlns:p14="http://schemas.microsoft.com/office/powerpoint/2010/main" val="2227408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8A67AEB-6679-9B57-06E7-C6992179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6A2FF258-FA07-D7FE-2BF7-29AE87969D4D}"/>
              </a:ext>
            </a:extLst>
          </p:cNvPr>
          <p:cNvGrpSpPr/>
          <p:nvPr/>
        </p:nvGrpSpPr>
        <p:grpSpPr>
          <a:xfrm>
            <a:off x="2103990" y="1791477"/>
            <a:ext cx="7657500" cy="4085192"/>
            <a:chOff x="2003322" y="910633"/>
            <a:chExt cx="7657500" cy="4085192"/>
          </a:xfrm>
        </p:grpSpPr>
        <p:sp>
          <p:nvSpPr>
            <p:cNvPr id="4" name="Rektangel: avrundede hjørner 3">
              <a:extLst>
                <a:ext uri="{FF2B5EF4-FFF2-40B4-BE49-F238E27FC236}">
                  <a16:creationId xmlns:a16="http://schemas.microsoft.com/office/drawing/2014/main" id="{D0C4CD82-7802-CCBD-04D7-801E76D66BE2}"/>
                </a:ext>
              </a:extLst>
            </p:cNvPr>
            <p:cNvSpPr/>
            <p:nvPr/>
          </p:nvSpPr>
          <p:spPr>
            <a:xfrm>
              <a:off x="4073982" y="910633"/>
              <a:ext cx="3204594" cy="16632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800" dirty="0"/>
                <a:t>Sesongvariasjon</a:t>
              </a:r>
            </a:p>
          </p:txBody>
        </p:sp>
        <p:cxnSp>
          <p:nvCxnSpPr>
            <p:cNvPr id="6" name="Rett linje 5">
              <a:extLst>
                <a:ext uri="{FF2B5EF4-FFF2-40B4-BE49-F238E27FC236}">
                  <a16:creationId xmlns:a16="http://schemas.microsoft.com/office/drawing/2014/main" id="{C5017315-BA5B-3BE8-13EC-5E0DE9CD1F97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3605619" y="2582308"/>
              <a:ext cx="687673" cy="7502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tt linje 7">
              <a:extLst>
                <a:ext uri="{FF2B5EF4-FFF2-40B4-BE49-F238E27FC236}">
                  <a16:creationId xmlns:a16="http://schemas.microsoft.com/office/drawing/2014/main" id="{196D96FD-6985-C3DF-C869-624833A85C98}"/>
                </a:ext>
              </a:extLst>
            </p:cNvPr>
            <p:cNvCxnSpPr>
              <a:cxnSpLocks/>
            </p:cNvCxnSpPr>
            <p:nvPr/>
          </p:nvCxnSpPr>
          <p:spPr>
            <a:xfrm>
              <a:off x="6948408" y="2573919"/>
              <a:ext cx="549478" cy="7129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ktangel: avrundede hjørner 8">
              <a:extLst>
                <a:ext uri="{FF2B5EF4-FFF2-40B4-BE49-F238E27FC236}">
                  <a16:creationId xmlns:a16="http://schemas.microsoft.com/office/drawing/2014/main" id="{E316A456-9166-151C-48F3-05D0DAC0885A}"/>
                </a:ext>
              </a:extLst>
            </p:cNvPr>
            <p:cNvSpPr/>
            <p:nvPr/>
          </p:nvSpPr>
          <p:spPr>
            <a:xfrm>
              <a:off x="2003322" y="3332539"/>
              <a:ext cx="3204594" cy="16632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000" dirty="0"/>
                <a:t>Sesongeffekt</a:t>
              </a:r>
            </a:p>
            <a:p>
              <a:pPr algn="ctr"/>
              <a:endParaRPr lang="nb-NO" dirty="0"/>
            </a:p>
            <a:p>
              <a:pPr algn="ctr"/>
              <a:r>
                <a:rPr lang="nb-NO" dirty="0"/>
                <a:t>Opptrer hvert år ved samme tidspunkt</a:t>
              </a:r>
            </a:p>
          </p:txBody>
        </p:sp>
        <p:sp>
          <p:nvSpPr>
            <p:cNvPr id="13" name="Rektangel: avrundede hjørner 12">
              <a:extLst>
                <a:ext uri="{FF2B5EF4-FFF2-40B4-BE49-F238E27FC236}">
                  <a16:creationId xmlns:a16="http://schemas.microsoft.com/office/drawing/2014/main" id="{4B7FB273-CA6F-B943-8A94-A55C92F679C9}"/>
                </a:ext>
              </a:extLst>
            </p:cNvPr>
            <p:cNvSpPr/>
            <p:nvPr/>
          </p:nvSpPr>
          <p:spPr>
            <a:xfrm>
              <a:off x="6456228" y="3286911"/>
              <a:ext cx="3204594" cy="16632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400" dirty="0"/>
                <a:t>Kalendereffekt</a:t>
              </a:r>
            </a:p>
            <a:p>
              <a:pPr algn="ctr"/>
              <a:endParaRPr lang="nb-NO" dirty="0"/>
            </a:p>
            <a:p>
              <a:pPr algn="ctr"/>
              <a:r>
                <a:rPr lang="nb-NO" dirty="0"/>
                <a:t>Varierer fra år til år</a:t>
              </a:r>
            </a:p>
          </p:txBody>
        </p:sp>
      </p:grpSp>
      <p:pic>
        <p:nvPicPr>
          <p:cNvPr id="14" name="Picture 4" descr="Season - Simple English Wikipedia, the free encyclopedia">
            <a:extLst>
              <a:ext uri="{FF2B5EF4-FFF2-40B4-BE49-F238E27FC236}">
                <a16:creationId xmlns:a16="http://schemas.microsoft.com/office/drawing/2014/main" id="{8EF35E08-3FD8-6AC3-19E6-E8262D88C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0" y="2303512"/>
            <a:ext cx="2738051" cy="203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5626727B-83A3-3860-04DB-F09461AD4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245" y="2066228"/>
            <a:ext cx="2192944" cy="205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3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14B381FF-EA52-1B0C-9DDB-02765E996B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19360" y="551048"/>
                <a:ext cx="6406234" cy="1311128"/>
              </a:xfrm>
            </p:spPr>
            <p:txBody>
              <a:bodyPr>
                <a:normAutofit fontScale="90000"/>
              </a:bodyPr>
              <a:lstStyle/>
              <a:p>
                <a:r>
                  <a:rPr lang="nb-NO" dirty="0">
                    <a:solidFill>
                      <a:srgbClr val="FF0000"/>
                    </a:solidFill>
                  </a:rPr>
                  <a:t>Data</a:t>
                </a:r>
                <a:r>
                  <a:rPr lang="nb-NO" dirty="0"/>
                  <a:t> = </a:t>
                </a:r>
                <a:r>
                  <a:rPr lang="nb-NO" dirty="0">
                    <a:solidFill>
                      <a:schemeClr val="accent1">
                        <a:lumMod val="75000"/>
                      </a:schemeClr>
                    </a:solidFill>
                  </a:rPr>
                  <a:t>TREND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7030A0"/>
                    </a:solidFill>
                  </a:rPr>
                  <a:t>SESONG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chemeClr val="accent3">
                        <a:lumMod val="75000"/>
                      </a:schemeClr>
                    </a:solidFill>
                  </a:rPr>
                  <a:t>KALENDER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FFC000"/>
                    </a:solidFill>
                  </a:rPr>
                  <a:t>IRREGULÆR</a:t>
                </a:r>
                <a:r>
                  <a:rPr lang="nb-NO" dirty="0"/>
                  <a:t> </a:t>
                </a:r>
                <a:br>
                  <a:rPr lang="nb-NO" dirty="0"/>
                </a:br>
                <a:endParaRPr lang="nb-NO" dirty="0"/>
              </a:p>
            </p:txBody>
          </p:sp>
        </mc:Choice>
        <mc:Fallback xmlns="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14B381FF-EA52-1B0C-9DDB-02765E996B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19360" y="551048"/>
                <a:ext cx="6406234" cy="1311128"/>
              </a:xfrm>
              <a:blipFill>
                <a:blip r:embed="rId2"/>
                <a:stretch>
                  <a:fillRect l="-3330" t="-3069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lassholder for innhold 9">
            <a:extLst>
              <a:ext uri="{FF2B5EF4-FFF2-40B4-BE49-F238E27FC236}">
                <a16:creationId xmlns:a16="http://schemas.microsoft.com/office/drawing/2014/main" id="{AE6464A3-B66E-6319-9D1D-0757DD9CEC2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096000" y="3480213"/>
            <a:ext cx="4715294" cy="2601049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9FCC6A19-04C1-D6B3-5530-04CE45CE5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129" y="4294570"/>
            <a:ext cx="3680321" cy="2274438"/>
          </a:xfrm>
          <a:prstGeom prst="rect">
            <a:avLst/>
          </a:prstGeom>
        </p:spPr>
      </p:pic>
      <p:pic>
        <p:nvPicPr>
          <p:cNvPr id="5" name="Plassholder for innhold 6">
            <a:extLst>
              <a:ext uri="{FF2B5EF4-FFF2-40B4-BE49-F238E27FC236}">
                <a16:creationId xmlns:a16="http://schemas.microsoft.com/office/drawing/2014/main" id="{AFEA6EF0-1631-9ABF-5DEB-C89FB63F1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12" y="1426211"/>
            <a:ext cx="4739748" cy="292916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829FC7C0-0321-69DE-2A41-9631D48A4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198" y="307464"/>
            <a:ext cx="4739750" cy="2929165"/>
          </a:xfrm>
          <a:prstGeom prst="rect">
            <a:avLst/>
          </a:prstGeom>
        </p:spPr>
      </p:pic>
      <p:sp>
        <p:nvSpPr>
          <p:cNvPr id="3" name="Er lik 2">
            <a:extLst>
              <a:ext uri="{FF2B5EF4-FFF2-40B4-BE49-F238E27FC236}">
                <a16:creationId xmlns:a16="http://schemas.microsoft.com/office/drawing/2014/main" id="{1D8B4CD9-7611-46A8-9FE5-BBA4C213D5EF}"/>
              </a:ext>
            </a:extLst>
          </p:cNvPr>
          <p:cNvSpPr/>
          <p:nvPr/>
        </p:nvSpPr>
        <p:spPr>
          <a:xfrm>
            <a:off x="5154706" y="2187388"/>
            <a:ext cx="1102659" cy="74407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7" name="Plusstegn 6">
            <a:extLst>
              <a:ext uri="{FF2B5EF4-FFF2-40B4-BE49-F238E27FC236}">
                <a16:creationId xmlns:a16="http://schemas.microsoft.com/office/drawing/2014/main" id="{1F01C429-2607-0085-0F7B-202EF02EF3B1}"/>
              </a:ext>
            </a:extLst>
          </p:cNvPr>
          <p:cNvSpPr/>
          <p:nvPr/>
        </p:nvSpPr>
        <p:spPr>
          <a:xfrm rot="2608383">
            <a:off x="8193503" y="3225287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Plusstegn 7">
            <a:extLst>
              <a:ext uri="{FF2B5EF4-FFF2-40B4-BE49-F238E27FC236}">
                <a16:creationId xmlns:a16="http://schemas.microsoft.com/office/drawing/2014/main" id="{ED5164CE-35D6-4C11-A712-0B3E1426BBA5}"/>
              </a:ext>
            </a:extLst>
          </p:cNvPr>
          <p:cNvSpPr/>
          <p:nvPr/>
        </p:nvSpPr>
        <p:spPr>
          <a:xfrm rot="2553045">
            <a:off x="5503559" y="4979539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337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47B1E85-1043-479D-C15C-266CDA0959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Del 1:  Hva er Sesongjustering?  </a:t>
            </a:r>
          </a:p>
        </p:txBody>
      </p:sp>
    </p:spTree>
    <p:extLst>
      <p:ext uri="{BB962C8B-B14F-4D97-AF65-F5344CB8AC3E}">
        <p14:creationId xmlns:p14="http://schemas.microsoft.com/office/powerpoint/2010/main" val="3299293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7BA33AE-D4ED-1C9C-0C9C-FB02B9A3C04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nb-NO" dirty="0">
                    <a:solidFill>
                      <a:srgbClr val="0070C0"/>
                    </a:solidFill>
                  </a:rPr>
                  <a:t>SA</a:t>
                </a:r>
                <a:r>
                  <a:rPr lang="nb-NO" dirty="0"/>
                  <a:t> = </a:t>
                </a:r>
                <a:r>
                  <a:rPr lang="nb-NO" dirty="0">
                    <a:solidFill>
                      <a:schemeClr val="accent1">
                        <a:lumMod val="75000"/>
                      </a:schemeClr>
                    </a:solidFill>
                  </a:rPr>
                  <a:t>TREND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strike="sngStrike" dirty="0">
                    <a:solidFill>
                      <a:srgbClr val="7030A0"/>
                    </a:solidFill>
                  </a:rPr>
                  <a:t>SESONG</a:t>
                </a:r>
                <a:r>
                  <a:rPr lang="nb-NO" strike="sngStrike" dirty="0"/>
                  <a:t> </a:t>
                </a:r>
                <a14:m>
                  <m:oMath xmlns:m="http://schemas.openxmlformats.org/officeDocument/2006/math">
                    <m:r>
                      <a:rPr lang="nb-NO" i="1" strike="sngStrike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strike="sngStrike" dirty="0"/>
                  <a:t> </a:t>
                </a:r>
                <a:r>
                  <a:rPr lang="nb-NO" strike="sngStrike" dirty="0">
                    <a:solidFill>
                      <a:schemeClr val="accent3">
                        <a:lumMod val="75000"/>
                      </a:schemeClr>
                    </a:solidFill>
                  </a:rPr>
                  <a:t>KALENDER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FFC000"/>
                    </a:solidFill>
                  </a:rPr>
                  <a:t>IRREGULÆR</a:t>
                </a:r>
                <a:r>
                  <a:rPr lang="nb-NO" dirty="0"/>
                  <a:t> </a:t>
                </a:r>
                <a:br>
                  <a:rPr lang="nb-NO" dirty="0"/>
                </a:br>
                <a:endParaRPr lang="nb-NO" dirty="0"/>
              </a:p>
            </p:txBody>
          </p:sp>
        </mc:Choice>
        <mc:Fallback xmlns="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7BA33AE-D4ED-1C9C-0C9C-FB02B9A3C0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11" t="-3069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B1315CE4-B15F-4C5C-A372-174026523B7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638121" y="1862176"/>
            <a:ext cx="6437338" cy="3978275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470B412C-05E1-C280-05A8-BB9AFBA3B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38" y="1538510"/>
            <a:ext cx="4051883" cy="2504063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28C87CCF-4ABB-635E-DAB3-7F8FE996D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99" y="4276659"/>
            <a:ext cx="3965022" cy="2450383"/>
          </a:xfrm>
          <a:prstGeom prst="rect">
            <a:avLst/>
          </a:prstGeom>
        </p:spPr>
      </p:pic>
      <p:sp>
        <p:nvSpPr>
          <p:cNvPr id="5" name="Plusstegn 4">
            <a:extLst>
              <a:ext uri="{FF2B5EF4-FFF2-40B4-BE49-F238E27FC236}">
                <a16:creationId xmlns:a16="http://schemas.microsoft.com/office/drawing/2014/main" id="{1539E8D7-189A-5233-35BD-B26860F9D096}"/>
              </a:ext>
            </a:extLst>
          </p:cNvPr>
          <p:cNvSpPr/>
          <p:nvPr/>
        </p:nvSpPr>
        <p:spPr>
          <a:xfrm rot="2940953">
            <a:off x="2203913" y="3925530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Er lik 7">
            <a:extLst>
              <a:ext uri="{FF2B5EF4-FFF2-40B4-BE49-F238E27FC236}">
                <a16:creationId xmlns:a16="http://schemas.microsoft.com/office/drawing/2014/main" id="{D0A056A4-9A39-DB65-753B-3B6048EED860}"/>
              </a:ext>
            </a:extLst>
          </p:cNvPr>
          <p:cNvSpPr/>
          <p:nvPr/>
        </p:nvSpPr>
        <p:spPr>
          <a:xfrm>
            <a:off x="4535462" y="3298502"/>
            <a:ext cx="1102659" cy="74407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52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08915F6-30D7-91A3-60FD-86F3E71B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Standardspesifikasjoner i </a:t>
            </a:r>
            <a:r>
              <a:rPr lang="nb-NO" dirty="0" err="1"/>
              <a:t>Jdemetra</a:t>
            </a:r>
            <a:endParaRPr lang="nb-NO" dirty="0"/>
          </a:p>
        </p:txBody>
      </p:sp>
      <p:pic>
        <p:nvPicPr>
          <p:cNvPr id="4" name="Plassholder for innhold 4">
            <a:extLst>
              <a:ext uri="{FF2B5EF4-FFF2-40B4-BE49-F238E27FC236}">
                <a16:creationId xmlns:a16="http://schemas.microsoft.com/office/drawing/2014/main" id="{AE07A8DC-3BD7-40AE-13BE-A88D7B93B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585" y="1885246"/>
            <a:ext cx="8953165" cy="422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79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031A6E-2F02-5FB5-8205-56B14EA4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vurdere kvalitet?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5A122B7-6A4D-4EF4-0362-3581B9CE647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83131" y="2833094"/>
            <a:ext cx="9651619" cy="3978862"/>
          </a:xfrm>
        </p:spPr>
        <p:txBody>
          <a:bodyPr/>
          <a:lstStyle/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Sesongjustering med to ulike modeller.</a:t>
            </a:r>
          </a:p>
          <a:p>
            <a:r>
              <a:rPr lang="nb-NO" dirty="0"/>
              <a:t>Hvordan avgjøre hvilken som er best?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CEC1C082-35F6-AFE5-1796-605F121ED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45" y="1405443"/>
            <a:ext cx="5713252" cy="353079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8796DEA1-1EF8-5FFF-25C8-3CF988B2C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23" y="1557119"/>
            <a:ext cx="5467822" cy="33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90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23251-EE32-4CBF-AD53-D522594F4345}" type="slidenum">
              <a:rPr lang="nb-NO"/>
              <a:pPr/>
              <a:t>33</a:t>
            </a:fld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14" y="26779"/>
            <a:ext cx="11000386" cy="7180140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4241794" y="1412776"/>
            <a:ext cx="576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>
              <a:solidFill>
                <a:srgbClr val="000000"/>
              </a:solidFill>
              <a:latin typeface="Open Sans"/>
            </a:endParaRPr>
          </a:p>
          <a:p>
            <a:pPr marL="285750" indent="-285750">
              <a:buFont typeface="Arial" pitchFamily="34" charset="0"/>
              <a:buChar char="•"/>
            </a:pPr>
            <a:endParaRPr lang="nb-NO" dirty="0">
              <a:solidFill>
                <a:srgbClr val="000000"/>
              </a:solidFill>
              <a:latin typeface="Open Sans"/>
            </a:endParaRPr>
          </a:p>
          <a:p>
            <a:endParaRPr lang="nb-NO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4688529" y="3673744"/>
            <a:ext cx="7459927" cy="320610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4724533" y="3816106"/>
            <a:ext cx="73535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solidFill>
                  <a:srgbClr val="000000"/>
                </a:solidFill>
              </a:rPr>
              <a:t>Quality Indicator:</a:t>
            </a:r>
          </a:p>
          <a:p>
            <a:r>
              <a:rPr lang="nb-NO" sz="1800" b="1" dirty="0">
                <a:solidFill>
                  <a:srgbClr val="00B050"/>
                </a:solidFill>
                <a:latin typeface="Open Sans"/>
              </a:rPr>
              <a:t>Good</a:t>
            </a:r>
            <a:r>
              <a:rPr lang="nb-NO" sz="1800" dirty="0">
                <a:solidFill>
                  <a:srgbClr val="000000"/>
                </a:solidFill>
                <a:latin typeface="Open Sans"/>
              </a:rPr>
              <a:t>: 		</a:t>
            </a:r>
            <a:r>
              <a:rPr lang="en-US" sz="1800" b="1" dirty="0">
                <a:solidFill>
                  <a:srgbClr val="000000"/>
                </a:solidFill>
              </a:rPr>
              <a:t>Problematic characteristics has not been detected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nb-NO" sz="1800" b="1" dirty="0" err="1">
                <a:solidFill>
                  <a:srgbClr val="FFC000"/>
                </a:solidFill>
                <a:latin typeface="Open Sans"/>
              </a:rPr>
              <a:t>Uncertain</a:t>
            </a:r>
            <a:r>
              <a:rPr lang="nb-NO" sz="1800" dirty="0">
                <a:solidFill>
                  <a:srgbClr val="000000"/>
                </a:solidFill>
                <a:latin typeface="Open Sans"/>
              </a:rPr>
              <a:t>: </a:t>
            </a:r>
            <a:r>
              <a:rPr lang="en-US" sz="1800" dirty="0">
                <a:solidFill>
                  <a:srgbClr val="000000"/>
                </a:solidFill>
              </a:rPr>
              <a:t> The quality of the seasonal adjustment is </a:t>
            </a:r>
            <a:r>
              <a:rPr lang="en-US" sz="1800" b="1" dirty="0">
                <a:solidFill>
                  <a:srgbClr val="000000"/>
                </a:solidFill>
              </a:rPr>
              <a:t>uncertain</a:t>
            </a:r>
            <a:r>
              <a:rPr lang="en-US" sz="1800" dirty="0">
                <a:solidFill>
                  <a:srgbClr val="000000"/>
                </a:solidFill>
              </a:rPr>
              <a:t>.</a:t>
            </a:r>
          </a:p>
          <a:p>
            <a:r>
              <a:rPr lang="nb-NO" sz="1800" b="1" dirty="0">
                <a:solidFill>
                  <a:srgbClr val="FF0000"/>
                </a:solidFill>
                <a:latin typeface="Open Sans"/>
              </a:rPr>
              <a:t>Bad</a:t>
            </a:r>
            <a:r>
              <a:rPr lang="nb-NO" sz="1800" dirty="0">
                <a:solidFill>
                  <a:srgbClr val="000000"/>
                </a:solidFill>
                <a:latin typeface="Open Sans"/>
              </a:rPr>
              <a:t>:  </a:t>
            </a:r>
            <a:r>
              <a:rPr lang="en-US" sz="1800" dirty="0">
                <a:solidFill>
                  <a:srgbClr val="000000"/>
                </a:solidFill>
              </a:rPr>
              <a:t>The quality of the results is poor, but there are no actual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          errors and the results can be used.</a:t>
            </a:r>
          </a:p>
          <a:p>
            <a:r>
              <a:rPr lang="nb-NO" sz="1800" b="1" dirty="0">
                <a:solidFill>
                  <a:srgbClr val="FF0000"/>
                </a:solidFill>
              </a:rPr>
              <a:t>Severe</a:t>
            </a:r>
            <a:r>
              <a:rPr lang="nb-NO" sz="1800" dirty="0">
                <a:solidFill>
                  <a:srgbClr val="000000"/>
                </a:solidFill>
              </a:rPr>
              <a:t>: </a:t>
            </a:r>
            <a:r>
              <a:rPr lang="en-US" sz="1800" dirty="0">
                <a:solidFill>
                  <a:srgbClr val="000000"/>
                </a:solidFill>
              </a:rPr>
              <a:t>No logic errors in the results, but should not be accepted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               for quality reasons</a:t>
            </a:r>
            <a:endParaRPr lang="nb-NO" sz="1800" dirty="0">
              <a:solidFill>
                <a:srgbClr val="000000"/>
              </a:solidFill>
            </a:endParaRPr>
          </a:p>
          <a:p>
            <a:r>
              <a:rPr lang="nb-NO" sz="1800" b="1" dirty="0" err="1">
                <a:solidFill>
                  <a:srgbClr val="FF0000"/>
                </a:solidFill>
                <a:latin typeface="Open Sans"/>
              </a:rPr>
              <a:t>Error</a:t>
            </a:r>
            <a:r>
              <a:rPr lang="nb-NO" sz="1800" dirty="0">
                <a:solidFill>
                  <a:srgbClr val="000000"/>
                </a:solidFill>
                <a:latin typeface="Open Sans"/>
              </a:rPr>
              <a:t>: </a:t>
            </a:r>
            <a:r>
              <a:rPr lang="en-US" sz="1800" dirty="0">
                <a:solidFill>
                  <a:srgbClr val="000000"/>
                </a:solidFill>
              </a:rPr>
              <a:t>At least one logic error in the results. The process should be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          rejected.</a:t>
            </a:r>
          </a:p>
          <a:p>
            <a:r>
              <a:rPr lang="en-AU" sz="1800" b="1" dirty="0">
                <a:solidFill>
                  <a:srgbClr val="FFC000"/>
                </a:solidFill>
                <a:latin typeface="Open Sans"/>
              </a:rPr>
              <a:t>Undefined</a:t>
            </a:r>
            <a:r>
              <a:rPr lang="nb-NO" sz="1800" dirty="0">
                <a:solidFill>
                  <a:srgbClr val="000000"/>
                </a:solidFill>
                <a:latin typeface="Open Sans"/>
              </a:rPr>
              <a:t>: </a:t>
            </a:r>
            <a:r>
              <a:rPr lang="en-US" sz="1800" dirty="0">
                <a:solidFill>
                  <a:srgbClr val="000000"/>
                </a:solidFill>
              </a:rPr>
              <a:t>For example. an unprocessed test.</a:t>
            </a:r>
            <a:endParaRPr lang="nb-NO" sz="18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5173524" y="465243"/>
            <a:ext cx="5073088" cy="231034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5391575" y="492847"/>
            <a:ext cx="4746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</a:rPr>
              <a:t>Vurdering</a:t>
            </a:r>
            <a:r>
              <a:rPr lang="en-US" sz="2400" dirty="0">
                <a:solidFill>
                  <a:srgbClr val="000000"/>
                </a:solidFill>
              </a:rPr>
              <a:t> av </a:t>
            </a:r>
            <a:r>
              <a:rPr lang="en-US" sz="2400" dirty="0" err="1">
                <a:solidFill>
                  <a:srgbClr val="000000"/>
                </a:solidFill>
              </a:rPr>
              <a:t>kvalitet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kan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være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vanskelig</a:t>
            </a:r>
            <a:r>
              <a:rPr lang="en-US" sz="2400" dirty="0">
                <a:solidFill>
                  <a:srgbClr val="000000"/>
                </a:solidFill>
              </a:rPr>
              <a:t>. </a:t>
            </a:r>
          </a:p>
          <a:p>
            <a:r>
              <a:rPr lang="en-US" sz="2400" dirty="0" err="1">
                <a:solidFill>
                  <a:srgbClr val="000000"/>
                </a:solidFill>
              </a:rPr>
              <a:t>Jdemetra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har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kvalitetindikatorer</a:t>
            </a:r>
            <a:r>
              <a:rPr lang="en-US" sz="2400" dirty="0">
                <a:solidFill>
                  <a:srgbClr val="000000"/>
                </a:solidFill>
              </a:rPr>
              <a:t> med </a:t>
            </a:r>
            <a:r>
              <a:rPr lang="en-US" sz="2400" dirty="0" err="1">
                <a:solidFill>
                  <a:srgbClr val="000000"/>
                </a:solidFill>
              </a:rPr>
              <a:t>farge</a:t>
            </a:r>
            <a:r>
              <a:rPr lang="en-US" sz="2400" dirty="0">
                <a:solidFill>
                  <a:srgbClr val="000000"/>
                </a:solidFill>
              </a:rPr>
              <a:t> for å </a:t>
            </a:r>
            <a:r>
              <a:rPr lang="en-US" sz="2400" dirty="0" err="1">
                <a:solidFill>
                  <a:srgbClr val="000000"/>
                </a:solidFill>
              </a:rPr>
              <a:t>gjøre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 err="1">
                <a:solidFill>
                  <a:srgbClr val="000000"/>
                </a:solidFill>
              </a:rPr>
              <a:t>dette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lettere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  <a:endParaRPr lang="nb-NO" sz="24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9" name="Rektangel 18"/>
          <p:cNvSpPr/>
          <p:nvPr/>
        </p:nvSpPr>
        <p:spPr>
          <a:xfrm>
            <a:off x="51307" y="4303720"/>
            <a:ext cx="4450356" cy="2554279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FF"/>
              </a:solidFill>
              <a:latin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Sylinder 19"/>
              <p:cNvSpPr txBox="1"/>
              <p:nvPr/>
            </p:nvSpPr>
            <p:spPr>
              <a:xfrm>
                <a:off x="73376" y="4329044"/>
                <a:ext cx="4357947" cy="24929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AU" sz="1600" b="1" u="sng" dirty="0">
                    <a:solidFill>
                      <a:srgbClr val="000000"/>
                    </a:solidFill>
                  </a:rPr>
                  <a:t>Summary indicator</a:t>
                </a:r>
                <a:r>
                  <a:rPr lang="en-AU" sz="1600" b="1" u="sng" dirty="0">
                    <a:solidFill>
                      <a:srgbClr val="000000"/>
                    </a:solidFill>
                    <a:latin typeface="Open Sans"/>
                  </a:rPr>
                  <a:t>:</a:t>
                </a:r>
              </a:p>
              <a:p>
                <a:r>
                  <a:rPr lang="en-AU" sz="1600" b="1" dirty="0">
                    <a:solidFill>
                      <a:srgbClr val="00B050"/>
                    </a:solidFill>
                    <a:latin typeface="Open Sans"/>
                  </a:rPr>
                  <a:t>Good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: 			</a:t>
                </a:r>
                <a:r>
                  <a:rPr lang="en-AU" sz="1600" dirty="0">
                    <a:solidFill>
                      <a:srgbClr val="000000"/>
                    </a:solidFill>
                  </a:rPr>
                  <a:t>Average of diagnostics ≥ 2.5</a:t>
                </a:r>
                <a:endParaRPr lang="en-AU" sz="1600" dirty="0">
                  <a:solidFill>
                    <a:srgbClr val="000000"/>
                  </a:solidFill>
                  <a:latin typeface="Open Sans"/>
                </a:endParaRPr>
              </a:p>
              <a:p>
                <a:r>
                  <a:rPr lang="en-AU" sz="1600" b="1" dirty="0">
                    <a:solidFill>
                      <a:srgbClr val="FFC000"/>
                    </a:solidFill>
                    <a:latin typeface="Open Sans"/>
                  </a:rPr>
                  <a:t>Uncertain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:  </a:t>
                </a:r>
                <a:r>
                  <a:rPr lang="en-AU" sz="1600" dirty="0">
                    <a:solidFill>
                      <a:srgbClr val="000000"/>
                    </a:solidFill>
                  </a:rPr>
                  <a:t>Average in [1.5 , 2.5)</a:t>
                </a:r>
                <a:endParaRPr lang="en-AU" sz="1600" dirty="0">
                  <a:solidFill>
                    <a:srgbClr val="000000"/>
                  </a:solidFill>
                  <a:latin typeface="Open Sans"/>
                </a:endParaRPr>
              </a:p>
              <a:p>
                <a:r>
                  <a:rPr lang="en-AU" sz="1600" b="1" dirty="0">
                    <a:solidFill>
                      <a:srgbClr val="FF0000"/>
                    </a:solidFill>
                    <a:latin typeface="Open Sans"/>
                  </a:rPr>
                  <a:t>Bad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: 			 </a:t>
                </a:r>
                <a:r>
                  <a:rPr lang="en-AU" sz="1600" dirty="0">
                    <a:solidFill>
                      <a:srgbClr val="000000"/>
                    </a:solidFill>
                  </a:rPr>
                  <a:t>Average </a:t>
                </a:r>
                <a14:m>
                  <m:oMath xmlns:m="http://schemas.openxmlformats.org/officeDocument/2006/math">
                    <m:r>
                      <a:rPr lang="en-AU" sz="1600" i="1" smtClean="0">
                        <a:solidFill>
                          <a:srgbClr val="000000"/>
                        </a:solidFill>
                        <a:latin typeface="Cambria Math"/>
                      </a:rPr>
                      <m:t>&lt;1.5</m:t>
                    </m:r>
                  </m:oMath>
                </a14:m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 </a:t>
                </a:r>
              </a:p>
              <a:p>
                <a:endParaRPr lang="en-AU" sz="1400" dirty="0">
                  <a:solidFill>
                    <a:srgbClr val="000000"/>
                  </a:solidFill>
                  <a:latin typeface="Open Sans"/>
                </a:endParaRPr>
              </a:p>
              <a:p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         (</a:t>
                </a:r>
                <a:r>
                  <a:rPr lang="en-AU" sz="1600" dirty="0">
                    <a:solidFill>
                      <a:srgbClr val="FF0000"/>
                    </a:solidFill>
                    <a:latin typeface="Open Sans"/>
                  </a:rPr>
                  <a:t>Bad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 = 0, </a:t>
                </a:r>
                <a:r>
                  <a:rPr lang="en-AU" sz="1600" dirty="0">
                    <a:solidFill>
                      <a:srgbClr val="FFC000"/>
                    </a:solidFill>
                    <a:latin typeface="Open Sans"/>
                  </a:rPr>
                  <a:t>Uncertain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 = 2, </a:t>
                </a:r>
                <a:r>
                  <a:rPr lang="en-AU" sz="1600" dirty="0">
                    <a:solidFill>
                      <a:srgbClr val="00B050"/>
                    </a:solidFill>
                    <a:latin typeface="Open Sans"/>
                  </a:rPr>
                  <a:t>Good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 = 3)</a:t>
                </a:r>
              </a:p>
              <a:p>
                <a:endParaRPr lang="en-AU" sz="1400" dirty="0">
                  <a:solidFill>
                    <a:srgbClr val="000000"/>
                  </a:solidFill>
                  <a:latin typeface="Open Sans"/>
                </a:endParaRPr>
              </a:p>
              <a:p>
                <a:r>
                  <a:rPr lang="en-AU" sz="1600" dirty="0">
                    <a:solidFill>
                      <a:srgbClr val="FF0000"/>
                    </a:solidFill>
                    <a:latin typeface="Open Sans"/>
                  </a:rPr>
                  <a:t>Severe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: </a:t>
                </a:r>
                <a:r>
                  <a:rPr lang="en-AU" sz="1600" dirty="0">
                    <a:solidFill>
                      <a:srgbClr val="000000"/>
                    </a:solidFill>
                  </a:rPr>
                  <a:t>At least 1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 «Severe»,</a:t>
                </a:r>
                <a:r>
                  <a:rPr lang="en-AU" sz="1600" dirty="0">
                    <a:solidFill>
                      <a:srgbClr val="000000"/>
                    </a:solidFill>
                  </a:rPr>
                  <a:t> but no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 «Error». </a:t>
                </a:r>
              </a:p>
              <a:p>
                <a:r>
                  <a:rPr lang="en-AU" sz="1600" dirty="0">
                    <a:solidFill>
                      <a:srgbClr val="FF0000"/>
                    </a:solidFill>
                    <a:latin typeface="Open Sans"/>
                  </a:rPr>
                  <a:t>Error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: </a:t>
                </a:r>
                <a:r>
                  <a:rPr lang="en-AU" sz="1600" dirty="0">
                    <a:solidFill>
                      <a:srgbClr val="000000"/>
                    </a:solidFill>
                  </a:rPr>
                  <a:t>At least 1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 «Error». </a:t>
                </a:r>
              </a:p>
              <a:p>
                <a:r>
                  <a:rPr lang="en-AU" sz="1600" dirty="0">
                    <a:solidFill>
                      <a:srgbClr val="FFC000"/>
                    </a:solidFill>
                    <a:latin typeface="Open Sans"/>
                  </a:rPr>
                  <a:t>Undefined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: All </a:t>
                </a:r>
                <a:r>
                  <a:rPr lang="en-AU" sz="1600" dirty="0">
                    <a:solidFill>
                      <a:srgbClr val="000000"/>
                    </a:solidFill>
                  </a:rPr>
                  <a:t>diagnostics are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 «Undefined».</a:t>
                </a:r>
              </a:p>
            </p:txBody>
          </p:sp>
        </mc:Choice>
        <mc:Fallback xmlns="">
          <p:sp>
            <p:nvSpPr>
              <p:cNvPr id="20" name="TekstSylinder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6" y="4329044"/>
                <a:ext cx="4357947" cy="2492990"/>
              </a:xfrm>
              <a:prstGeom prst="rect">
                <a:avLst/>
              </a:prstGeom>
              <a:blipFill>
                <a:blip r:embed="rId4"/>
                <a:stretch>
                  <a:fillRect l="-699" t="-733" b="-22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Bilderesultat for trafikklys cartoon ampelmann">
            <a:extLst>
              <a:ext uri="{FF2B5EF4-FFF2-40B4-BE49-F238E27FC236}">
                <a16:creationId xmlns:a16="http://schemas.microsoft.com/office/drawing/2014/main" id="{9AC01E43-88F7-44D9-BDE2-9B96E195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959" y="1711311"/>
            <a:ext cx="1219381" cy="84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1DC18A-1722-48BF-BAB7-4969870D2B05}"/>
              </a:ext>
            </a:extLst>
          </p:cNvPr>
          <p:cNvSpPr/>
          <p:nvPr/>
        </p:nvSpPr>
        <p:spPr>
          <a:xfrm>
            <a:off x="260225" y="1494831"/>
            <a:ext cx="15283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b="1" i="1" dirty="0"/>
              <a:t>Diagnostics </a:t>
            </a:r>
            <a:r>
              <a:rPr lang="en-AU" sz="1800" b="1" i="1" dirty="0" err="1"/>
              <a:t>i</a:t>
            </a:r>
            <a:r>
              <a:rPr lang="en-AU" sz="1800" b="1" i="1" dirty="0"/>
              <a:t> Main results</a:t>
            </a:r>
          </a:p>
        </p:txBody>
      </p:sp>
      <p:cxnSp>
        <p:nvCxnSpPr>
          <p:cNvPr id="16" name="Rett pil 12">
            <a:extLst>
              <a:ext uri="{FF2B5EF4-FFF2-40B4-BE49-F238E27FC236}">
                <a16:creationId xmlns:a16="http://schemas.microsoft.com/office/drawing/2014/main" id="{E6848913-45CF-4AB1-B08F-238A39971BEE}"/>
              </a:ext>
            </a:extLst>
          </p:cNvPr>
          <p:cNvCxnSpPr>
            <a:cxnSpLocks/>
          </p:cNvCxnSpPr>
          <p:nvPr/>
        </p:nvCxnSpPr>
        <p:spPr>
          <a:xfrm flipV="1">
            <a:off x="1105319" y="1838814"/>
            <a:ext cx="1537398" cy="2454265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793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B7C26173-1BBA-EF4E-F80B-CC4E8368B04F}"/>
              </a:ext>
            </a:extLst>
          </p:cNvPr>
          <p:cNvSpPr txBox="1"/>
          <p:nvPr/>
        </p:nvSpPr>
        <p:spPr>
          <a:xfrm>
            <a:off x="5681444" y="639105"/>
            <a:ext cx="6918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2000" dirty="0">
                <a:solidFill>
                  <a:srgbClr val="0070C0"/>
                </a:solidFill>
              </a:rPr>
              <a:t>SA</a:t>
            </a:r>
            <a:r>
              <a:rPr lang="nb-NO" sz="2000" dirty="0"/>
              <a:t> = </a:t>
            </a:r>
            <a:r>
              <a:rPr lang="nb-NO" sz="2000" dirty="0">
                <a:solidFill>
                  <a:schemeClr val="accent1">
                    <a:lumMod val="75000"/>
                  </a:schemeClr>
                </a:solidFill>
              </a:rPr>
              <a:t>TREND</a:t>
            </a:r>
            <a:r>
              <a:rPr lang="nb-NO" sz="2000" dirty="0"/>
              <a:t>  + </a:t>
            </a:r>
            <a:r>
              <a:rPr lang="nb-NO" sz="2000" strike="sngStrike" dirty="0">
                <a:solidFill>
                  <a:srgbClr val="7030A0"/>
                </a:solidFill>
              </a:rPr>
              <a:t>SESONG</a:t>
            </a:r>
            <a:r>
              <a:rPr lang="nb-NO" sz="2000" strike="sngStrike" dirty="0"/>
              <a:t> + </a:t>
            </a:r>
            <a:r>
              <a:rPr lang="nb-NO" sz="2000" strike="sngStrike" dirty="0">
                <a:solidFill>
                  <a:schemeClr val="accent3">
                    <a:lumMod val="75000"/>
                  </a:schemeClr>
                </a:solidFill>
              </a:rPr>
              <a:t>KALENDER</a:t>
            </a:r>
            <a:r>
              <a:rPr lang="nb-NO" sz="2000" dirty="0"/>
              <a:t> + </a:t>
            </a:r>
            <a:r>
              <a:rPr lang="nb-NO" sz="2000" dirty="0">
                <a:solidFill>
                  <a:srgbClr val="FFC000"/>
                </a:solidFill>
              </a:rPr>
              <a:t>IRREGULÆR</a:t>
            </a:r>
            <a:r>
              <a:rPr lang="nb-NO" sz="2000" dirty="0"/>
              <a:t> </a:t>
            </a:r>
          </a:p>
        </p:txBody>
      </p:sp>
      <p:pic>
        <p:nvPicPr>
          <p:cNvPr id="8" name="Bilde 7" descr="Et bilde som inneholder tekst, skjermbilde, Font&#10;&#10;Automatisk generert beskrivelse">
            <a:extLst>
              <a:ext uri="{FF2B5EF4-FFF2-40B4-BE49-F238E27FC236}">
                <a16:creationId xmlns:a16="http://schemas.microsoft.com/office/drawing/2014/main" id="{0689732F-C9CA-FD5C-CB66-64121D032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27" y="2617365"/>
            <a:ext cx="3005378" cy="3992948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6BEC6805-D171-A9F4-F499-64D6A09C83E9}"/>
              </a:ext>
            </a:extLst>
          </p:cNvPr>
          <p:cNvSpPr/>
          <p:nvPr/>
        </p:nvSpPr>
        <p:spPr>
          <a:xfrm>
            <a:off x="3095538" y="3749879"/>
            <a:ext cx="662730" cy="318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4E58F94-3526-5946-52B7-EF2FCA760023}"/>
              </a:ext>
            </a:extLst>
          </p:cNvPr>
          <p:cNvSpPr/>
          <p:nvPr/>
        </p:nvSpPr>
        <p:spPr>
          <a:xfrm>
            <a:off x="2902591" y="5352177"/>
            <a:ext cx="1870745" cy="15058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2" name="Bilde 11" descr="Et bilde som inneholder skjermbilde, tekst, display&#10;&#10;Automatisk generert beskrivelse">
            <a:extLst>
              <a:ext uri="{FF2B5EF4-FFF2-40B4-BE49-F238E27FC236}">
                <a16:creationId xmlns:a16="http://schemas.microsoft.com/office/drawing/2014/main" id="{AB6C1A0F-8528-DB43-CFE4-135E58AB3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670" y="1755940"/>
            <a:ext cx="4005822" cy="2857899"/>
          </a:xfrm>
          <a:prstGeom prst="rect">
            <a:avLst/>
          </a:prstGeom>
        </p:spPr>
      </p:pic>
      <p:pic>
        <p:nvPicPr>
          <p:cNvPr id="16" name="Bilde 15" descr="Et bilde som inneholder tekst, skjermbilde, Plottdiagram, line&#10;&#10;Automatisk generert beskrivelse">
            <a:extLst>
              <a:ext uri="{FF2B5EF4-FFF2-40B4-BE49-F238E27FC236}">
                <a16:creationId xmlns:a16="http://schemas.microsoft.com/office/drawing/2014/main" id="{72F766E6-123D-7355-595D-7C690F057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745" y="4375343"/>
            <a:ext cx="3583162" cy="2234970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A325055-0E25-DFAA-55BA-D6DC0A46DF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" name="Inhaltsplatzhalter 2">
            <a:extLst>
              <a:ext uri="{FF2B5EF4-FFF2-40B4-BE49-F238E27FC236}">
                <a16:creationId xmlns:a16="http://schemas.microsoft.com/office/drawing/2014/main" id="{CF3324C9-0137-8336-47F7-F9C4BAC9A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1566" y="125939"/>
            <a:ext cx="2705121" cy="150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67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031A6E-2F02-5FB5-8205-56B14EA4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Kvalitet – hvordan vurdere?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5A122B7-6A4D-4EF4-0362-3581B9CE647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07631" y="2044183"/>
            <a:ext cx="5063995" cy="3978862"/>
          </a:xfrm>
        </p:spPr>
        <p:txBody>
          <a:bodyPr/>
          <a:lstStyle/>
          <a:p>
            <a:r>
              <a:rPr lang="nb-NO" dirty="0"/>
              <a:t>For kritisk å kunne vurdere de ulike indikatorene kreves en overordnet forståelse av hvordan X-13 ARIMA SEATS fungerer.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For å kunne vurdere må vi vite litt om hva som skjer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3078" name="Picture 6" descr="Charlie's Rage Against the Machine | Nanotronics">
            <a:extLst>
              <a:ext uri="{FF2B5EF4-FFF2-40B4-BE49-F238E27FC236}">
                <a16:creationId xmlns:a16="http://schemas.microsoft.com/office/drawing/2014/main" id="{36FBA533-7E54-5D5A-69D4-4246969E1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836" y="2152098"/>
            <a:ext cx="3402523" cy="255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520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160C70F-4C04-1A50-1095-4C4BB77E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Inhaltsplatzhalter 2">
            <a:extLst>
              <a:ext uri="{FF2B5EF4-FFF2-40B4-BE49-F238E27FC236}">
                <a16:creationId xmlns:a16="http://schemas.microsoft.com/office/drawing/2014/main" id="{BBAE492F-DAEC-3D87-3292-F29C73CF422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77364" y="1249779"/>
            <a:ext cx="6426541" cy="357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83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303B3AD-D28D-3990-5648-1000F2E48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B1470BE-C307-DB2F-5DCA-A4626A7D80D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DAA34D1-FB74-3772-A59B-9BF31CE9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58" y="771799"/>
            <a:ext cx="8087771" cy="50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51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C8887DC-9591-D0AE-01E5-E8DD6CCCE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X-13 ARIMA-SEATS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DB3B3C4-8EFD-4A1A-6127-55C65738907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4334153" cy="3978862"/>
          </a:xfrm>
        </p:spPr>
        <p:txBody>
          <a:bodyPr/>
          <a:lstStyle/>
          <a:p>
            <a:r>
              <a:rPr lang="nb-NO" dirty="0"/>
              <a:t>Kjernen i X-13 ARIMA-SEATS er iterativ anvendelse av glidende gjennomsnitt (X-11). </a:t>
            </a:r>
          </a:p>
          <a:p>
            <a:r>
              <a:rPr lang="nb-NO" dirty="0"/>
              <a:t>Ikke-parametrisk, få antagelser. 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98DE2F58-47E8-8D02-04FF-F6E45CF71157}"/>
              </a:ext>
            </a:extLst>
          </p:cNvPr>
          <p:cNvSpPr txBox="1"/>
          <p:nvPr/>
        </p:nvSpPr>
        <p:spPr>
          <a:xfrm>
            <a:off x="7122253" y="1937857"/>
            <a:ext cx="39763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6" name="Inhaltsplatzhalter 2">
            <a:extLst>
              <a:ext uri="{FF2B5EF4-FFF2-40B4-BE49-F238E27FC236}">
                <a16:creationId xmlns:a16="http://schemas.microsoft.com/office/drawing/2014/main" id="{C4168411-026C-DECB-3431-07394FD5D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59589" y="1937857"/>
            <a:ext cx="5652416" cy="31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14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14B381FF-EA52-1B0C-9DDB-02765E996B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19360" y="551048"/>
                <a:ext cx="6406234" cy="1311128"/>
              </a:xfrm>
            </p:spPr>
            <p:txBody>
              <a:bodyPr>
                <a:normAutofit fontScale="90000"/>
              </a:bodyPr>
              <a:lstStyle/>
              <a:p>
                <a:r>
                  <a:rPr lang="nb-NO" dirty="0">
                    <a:solidFill>
                      <a:srgbClr val="FF0000"/>
                    </a:solidFill>
                  </a:rPr>
                  <a:t>Data</a:t>
                </a:r>
                <a:r>
                  <a:rPr lang="nb-NO" dirty="0"/>
                  <a:t> = </a:t>
                </a:r>
                <a:r>
                  <a:rPr lang="nb-NO" dirty="0">
                    <a:solidFill>
                      <a:schemeClr val="accent1">
                        <a:lumMod val="75000"/>
                      </a:schemeClr>
                    </a:solidFill>
                  </a:rPr>
                  <a:t>TREND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7030A0"/>
                    </a:solidFill>
                  </a:rPr>
                  <a:t>SESONG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chemeClr val="accent3">
                        <a:lumMod val="75000"/>
                      </a:schemeClr>
                    </a:solidFill>
                  </a:rPr>
                  <a:t>KALENDER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FFC000"/>
                    </a:solidFill>
                  </a:rPr>
                  <a:t>IRREGULÆR</a:t>
                </a:r>
                <a:r>
                  <a:rPr lang="nb-NO" dirty="0"/>
                  <a:t> </a:t>
                </a:r>
                <a:br>
                  <a:rPr lang="nb-NO" dirty="0"/>
                </a:br>
                <a:endParaRPr lang="nb-NO" dirty="0"/>
              </a:p>
            </p:txBody>
          </p:sp>
        </mc:Choice>
        <mc:Fallback xmlns="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14B381FF-EA52-1B0C-9DDB-02765E996B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19360" y="551048"/>
                <a:ext cx="6406234" cy="1311128"/>
              </a:xfrm>
              <a:blipFill>
                <a:blip r:embed="rId2"/>
                <a:stretch>
                  <a:fillRect l="-3330" t="-3069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lassholder for innhold 9">
            <a:extLst>
              <a:ext uri="{FF2B5EF4-FFF2-40B4-BE49-F238E27FC236}">
                <a16:creationId xmlns:a16="http://schemas.microsoft.com/office/drawing/2014/main" id="{AE6464A3-B66E-6319-9D1D-0757DD9CEC2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096000" y="3480213"/>
            <a:ext cx="4715294" cy="2601049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9FCC6A19-04C1-D6B3-5530-04CE45CE5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129" y="4294570"/>
            <a:ext cx="3680321" cy="2274438"/>
          </a:xfrm>
          <a:prstGeom prst="rect">
            <a:avLst/>
          </a:prstGeom>
        </p:spPr>
      </p:pic>
      <p:pic>
        <p:nvPicPr>
          <p:cNvPr id="5" name="Plassholder for innhold 6">
            <a:extLst>
              <a:ext uri="{FF2B5EF4-FFF2-40B4-BE49-F238E27FC236}">
                <a16:creationId xmlns:a16="http://schemas.microsoft.com/office/drawing/2014/main" id="{AFEA6EF0-1631-9ABF-5DEB-C89FB63F1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12" y="1426211"/>
            <a:ext cx="4739748" cy="292916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829FC7C0-0321-69DE-2A41-9631D48A4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198" y="307464"/>
            <a:ext cx="4739750" cy="2929165"/>
          </a:xfrm>
          <a:prstGeom prst="rect">
            <a:avLst/>
          </a:prstGeom>
        </p:spPr>
      </p:pic>
      <p:sp>
        <p:nvSpPr>
          <p:cNvPr id="3" name="Er lik 2">
            <a:extLst>
              <a:ext uri="{FF2B5EF4-FFF2-40B4-BE49-F238E27FC236}">
                <a16:creationId xmlns:a16="http://schemas.microsoft.com/office/drawing/2014/main" id="{1D8B4CD9-7611-46A8-9FE5-BBA4C213D5EF}"/>
              </a:ext>
            </a:extLst>
          </p:cNvPr>
          <p:cNvSpPr/>
          <p:nvPr/>
        </p:nvSpPr>
        <p:spPr>
          <a:xfrm>
            <a:off x="5154706" y="2187388"/>
            <a:ext cx="1102659" cy="74407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7" name="Plusstegn 6">
            <a:extLst>
              <a:ext uri="{FF2B5EF4-FFF2-40B4-BE49-F238E27FC236}">
                <a16:creationId xmlns:a16="http://schemas.microsoft.com/office/drawing/2014/main" id="{1F01C429-2607-0085-0F7B-202EF02EF3B1}"/>
              </a:ext>
            </a:extLst>
          </p:cNvPr>
          <p:cNvSpPr/>
          <p:nvPr/>
        </p:nvSpPr>
        <p:spPr>
          <a:xfrm rot="2608383">
            <a:off x="8193503" y="3225287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Plusstegn 7">
            <a:extLst>
              <a:ext uri="{FF2B5EF4-FFF2-40B4-BE49-F238E27FC236}">
                <a16:creationId xmlns:a16="http://schemas.microsoft.com/office/drawing/2014/main" id="{ED5164CE-35D6-4C11-A712-0B3E1426BBA5}"/>
              </a:ext>
            </a:extLst>
          </p:cNvPr>
          <p:cNvSpPr/>
          <p:nvPr/>
        </p:nvSpPr>
        <p:spPr>
          <a:xfrm rot="2553045">
            <a:off x="5503559" y="4979539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231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A665B48-8CC2-43B0-0C33-2E267110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en tidsserie? </a:t>
            </a:r>
          </a:p>
        </p:txBody>
      </p:sp>
      <p:pic>
        <p:nvPicPr>
          <p:cNvPr id="4" name="Plassholder for innhold 6">
            <a:extLst>
              <a:ext uri="{FF2B5EF4-FFF2-40B4-BE49-F238E27FC236}">
                <a16:creationId xmlns:a16="http://schemas.microsoft.com/office/drawing/2014/main" id="{21E37263-F526-659A-D46B-3B845C5E6C0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321022" y="1526578"/>
            <a:ext cx="6437338" cy="3978275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F238B607-F180-2AD0-CAB7-9BF30797283D}"/>
              </a:ext>
            </a:extLst>
          </p:cNvPr>
          <p:cNvSpPr txBox="1"/>
          <p:nvPr/>
        </p:nvSpPr>
        <p:spPr>
          <a:xfrm>
            <a:off x="8162488" y="1770077"/>
            <a:ext cx="28101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En </a:t>
            </a:r>
            <a:r>
              <a:rPr lang="nb-NO" b="1" dirty="0"/>
              <a:t>tidsserie</a:t>
            </a:r>
            <a:r>
              <a:rPr lang="nb-NO" dirty="0"/>
              <a:t> er en følge av målte observasjoner av et gitt fenomen.</a:t>
            </a:r>
          </a:p>
          <a:p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Målingene er gitt ved faste tidsintervaller, f.eks. time, dag, uke, månedlig, kvartalsvis, årlig.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To typer 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457200" lvl="1" indent="-228600">
              <a:buFont typeface="+mj-lt"/>
              <a:buAutoNum type="arabicPeriod"/>
            </a:pPr>
            <a:r>
              <a:rPr lang="nb-NO" dirty="0"/>
              <a:t>Stock – måling ved et tidspunkt </a:t>
            </a:r>
          </a:p>
          <a:p>
            <a:pPr marL="685800" lvl="2" indent="-228600">
              <a:buFont typeface="Courier New" panose="02070309020205020404" pitchFamily="49" charset="0"/>
              <a:buChar char="o"/>
            </a:pPr>
            <a:r>
              <a:rPr lang="nb-NO" dirty="0"/>
              <a:t>Valuta i omløp</a:t>
            </a:r>
          </a:p>
          <a:p>
            <a:pPr marL="685800" lvl="2" indent="-228600">
              <a:buFont typeface="Courier New" panose="02070309020205020404" pitchFamily="49" charset="0"/>
              <a:buChar char="o"/>
            </a:pPr>
            <a:r>
              <a:rPr lang="nb-NO" dirty="0"/>
              <a:t>Antall arbeidsledige (?) </a:t>
            </a:r>
          </a:p>
          <a:p>
            <a:pPr marL="914400" lvl="3" indent="-228600">
              <a:buFont typeface="+mj-lt"/>
              <a:buAutoNum type="arabicPeriod"/>
            </a:pPr>
            <a:endParaRPr lang="nb-NO" dirty="0"/>
          </a:p>
          <a:p>
            <a:pPr marL="685800" lvl="2" indent="-228600">
              <a:buFont typeface="+mj-lt"/>
              <a:buAutoNum type="arabicPeriod"/>
            </a:pPr>
            <a:endParaRPr lang="nb-NO" dirty="0"/>
          </a:p>
          <a:p>
            <a:pPr marL="457200" lvl="1" indent="-228600">
              <a:buFont typeface="+mj-lt"/>
              <a:buAutoNum type="arabicPeriod"/>
            </a:pPr>
            <a:r>
              <a:rPr lang="nb-NO" dirty="0" err="1"/>
              <a:t>Flow</a:t>
            </a:r>
            <a:r>
              <a:rPr lang="nb-NO" dirty="0"/>
              <a:t>  - måling opp til et tidspunkt</a:t>
            </a:r>
          </a:p>
          <a:p>
            <a:pPr marL="685800" lvl="2" indent="-228600">
              <a:buFont typeface="Courier New" panose="02070309020205020404" pitchFamily="49" charset="0"/>
              <a:buChar char="o"/>
            </a:pPr>
            <a:r>
              <a:rPr lang="nb-NO" dirty="0"/>
              <a:t>Varehandel</a:t>
            </a:r>
          </a:p>
          <a:p>
            <a:pPr marL="685800" lvl="2" indent="-228600">
              <a:buFont typeface="Courier New" panose="02070309020205020404" pitchFamily="49" charset="0"/>
              <a:buChar char="o"/>
            </a:pPr>
            <a:r>
              <a:rPr lang="nb-NO" dirty="0"/>
              <a:t>Industriproduksjon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Eksempel:  Volum-indeks for detaljhandel, unntatt motorvogn (VHI 47) mellom 2005 og 2020.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4535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7BA33AE-D4ED-1C9C-0C9C-FB02B9A3C04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nb-NO" dirty="0">
                    <a:solidFill>
                      <a:srgbClr val="0070C0"/>
                    </a:solidFill>
                  </a:rPr>
                  <a:t>SA</a:t>
                </a:r>
                <a:r>
                  <a:rPr lang="nb-NO" dirty="0"/>
                  <a:t> = </a:t>
                </a:r>
                <a:r>
                  <a:rPr lang="nb-NO" dirty="0">
                    <a:solidFill>
                      <a:schemeClr val="accent1">
                        <a:lumMod val="75000"/>
                      </a:schemeClr>
                    </a:solidFill>
                  </a:rPr>
                  <a:t>TREND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strike="sngStrike" dirty="0">
                    <a:solidFill>
                      <a:srgbClr val="7030A0"/>
                    </a:solidFill>
                  </a:rPr>
                  <a:t>SESONG</a:t>
                </a:r>
                <a:r>
                  <a:rPr lang="nb-NO" strike="sngStrike" dirty="0"/>
                  <a:t> </a:t>
                </a:r>
                <a14:m>
                  <m:oMath xmlns:m="http://schemas.openxmlformats.org/officeDocument/2006/math">
                    <m:r>
                      <a:rPr lang="nb-NO" i="1" strike="sngStrike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strike="sngStrike" dirty="0"/>
                  <a:t> </a:t>
                </a:r>
                <a:r>
                  <a:rPr lang="nb-NO" strike="sngStrike" dirty="0">
                    <a:solidFill>
                      <a:schemeClr val="accent3">
                        <a:lumMod val="75000"/>
                      </a:schemeClr>
                    </a:solidFill>
                  </a:rPr>
                  <a:t>KALENDER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FFC000"/>
                    </a:solidFill>
                  </a:rPr>
                  <a:t>IRREGULÆR</a:t>
                </a:r>
                <a:r>
                  <a:rPr lang="nb-NO" dirty="0"/>
                  <a:t> </a:t>
                </a:r>
                <a:br>
                  <a:rPr lang="nb-NO" dirty="0"/>
                </a:br>
                <a:endParaRPr lang="nb-NO" dirty="0"/>
              </a:p>
            </p:txBody>
          </p:sp>
        </mc:Choice>
        <mc:Fallback xmlns="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7BA33AE-D4ED-1C9C-0C9C-FB02B9A3C0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11" t="-3069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B1315CE4-B15F-4C5C-A372-174026523B7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638121" y="1862176"/>
            <a:ext cx="6437338" cy="3978275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470B412C-05E1-C280-05A8-BB9AFBA3B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38" y="1538510"/>
            <a:ext cx="4051883" cy="2504063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28C87CCF-4ABB-635E-DAB3-7F8FE996D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99" y="4276659"/>
            <a:ext cx="3965022" cy="2450383"/>
          </a:xfrm>
          <a:prstGeom prst="rect">
            <a:avLst/>
          </a:prstGeom>
        </p:spPr>
      </p:pic>
      <p:sp>
        <p:nvSpPr>
          <p:cNvPr id="5" name="Plusstegn 4">
            <a:extLst>
              <a:ext uri="{FF2B5EF4-FFF2-40B4-BE49-F238E27FC236}">
                <a16:creationId xmlns:a16="http://schemas.microsoft.com/office/drawing/2014/main" id="{1539E8D7-189A-5233-35BD-B26860F9D096}"/>
              </a:ext>
            </a:extLst>
          </p:cNvPr>
          <p:cNvSpPr/>
          <p:nvPr/>
        </p:nvSpPr>
        <p:spPr>
          <a:xfrm rot="2940953">
            <a:off x="2203913" y="3925530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Er lik 7">
            <a:extLst>
              <a:ext uri="{FF2B5EF4-FFF2-40B4-BE49-F238E27FC236}">
                <a16:creationId xmlns:a16="http://schemas.microsoft.com/office/drawing/2014/main" id="{D0A056A4-9A39-DB65-753B-3B6048EED860}"/>
              </a:ext>
            </a:extLst>
          </p:cNvPr>
          <p:cNvSpPr/>
          <p:nvPr/>
        </p:nvSpPr>
        <p:spPr>
          <a:xfrm>
            <a:off x="4535462" y="3298502"/>
            <a:ext cx="1102659" cy="74407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67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05EE69F5-BD10-E25F-D170-F5F0E094F34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219359" y="687897"/>
                <a:ext cx="9651619" cy="5153141"/>
              </a:xfrm>
            </p:spPr>
            <p:txBody>
              <a:bodyPr/>
              <a:lstStyle/>
              <a:p>
                <a:r>
                  <a:rPr lang="nb-NO" dirty="0"/>
                  <a:t>MA</a:t>
                </a:r>
                <a:r>
                  <a:rPr lang="nb-NO" baseline="-25000" dirty="0"/>
                  <a:t>3</a:t>
                </a:r>
                <a:r>
                  <a:rPr lang="nb-NO" dirty="0"/>
                  <a:t> – filter: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nb-NO" dirty="0"/>
              </a:p>
              <a:p>
                <a:pPr lvl="2"/>
                <a:endParaRPr lang="nb-NO" b="0" dirty="0"/>
              </a:p>
            </p:txBody>
          </p:sp>
        </mc:Choice>
        <mc:Fallback xmlns="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05EE69F5-BD10-E25F-D170-F5F0E094F3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219359" y="687897"/>
                <a:ext cx="9651619" cy="5153141"/>
              </a:xfrm>
              <a:blipFill>
                <a:blip r:embed="rId2"/>
                <a:stretch>
                  <a:fillRect l="-821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18F2F560-85EE-E78D-D01B-08E055B2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082" y="1501972"/>
            <a:ext cx="7350525" cy="454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76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05EE69F5-BD10-E25F-D170-F5F0E094F34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219359" y="687897"/>
                <a:ext cx="9401103" cy="5153141"/>
              </a:xfrm>
            </p:spPr>
            <p:txBody>
              <a:bodyPr/>
              <a:lstStyle/>
              <a:p>
                <a:r>
                  <a:rPr lang="nb-NO" dirty="0"/>
                  <a:t>MA</a:t>
                </a:r>
                <a:r>
                  <a:rPr lang="nb-NO" baseline="-25000" dirty="0"/>
                  <a:t>3x3</a:t>
                </a:r>
                <a:r>
                  <a:rPr lang="nb-NO" dirty="0"/>
                  <a:t> – filter: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nb-NO" dirty="0"/>
                            <m:t> + </m:t>
                          </m:r>
                          <m:f>
                            <m:f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nb-NO" dirty="0"/>
                            <m:t> + </m:t>
                          </m:r>
                          <m:f>
                            <m:f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nb-NO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b-NO" b="0" dirty="0"/>
              </a:p>
              <a:p>
                <a:endParaRPr lang="nb-NO" b="0" dirty="0"/>
              </a:p>
              <a:p>
                <a:endParaRPr lang="nb-NO" b="0" dirty="0"/>
              </a:p>
              <a:p>
                <a:endParaRPr lang="nb-NO" dirty="0"/>
              </a:p>
              <a:p>
                <a:pPr lvl="2"/>
                <a:endParaRPr lang="nb-NO" b="0" dirty="0"/>
              </a:p>
            </p:txBody>
          </p:sp>
        </mc:Choice>
        <mc:Fallback xmlns="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05EE69F5-BD10-E25F-D170-F5F0E094F3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219359" y="687897"/>
                <a:ext cx="9401103" cy="5153141"/>
              </a:xfrm>
              <a:blipFill>
                <a:blip r:embed="rId2"/>
                <a:stretch>
                  <a:fillRect l="-843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104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5EE69F5-BD10-E25F-D170-F5F0E094F3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69024" y="525258"/>
            <a:ext cx="9401103" cy="5153141"/>
          </a:xfrm>
        </p:spPr>
        <p:txBody>
          <a:bodyPr/>
          <a:lstStyle/>
          <a:p>
            <a:r>
              <a:rPr lang="nb-NO" dirty="0"/>
              <a:t>MA</a:t>
            </a:r>
            <a:r>
              <a:rPr lang="nb-NO" baseline="-25000" dirty="0"/>
              <a:t>3x3</a:t>
            </a:r>
            <a:r>
              <a:rPr lang="nb-NO" dirty="0"/>
              <a:t> – filter: </a:t>
            </a:r>
          </a:p>
          <a:p>
            <a:pPr marL="0" indent="0">
              <a:buNone/>
            </a:pPr>
            <a:endParaRPr lang="nb-NO" b="0" dirty="0"/>
          </a:p>
          <a:p>
            <a:endParaRPr lang="nb-NO" b="0" dirty="0"/>
          </a:p>
          <a:p>
            <a:endParaRPr lang="nb-NO" b="0" dirty="0"/>
          </a:p>
          <a:p>
            <a:endParaRPr lang="nb-NO" dirty="0"/>
          </a:p>
          <a:p>
            <a:pPr lvl="2"/>
            <a:endParaRPr lang="nb-NO" b="0" dirty="0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C0FAAD3B-0C4F-6F99-A225-BFA6E232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19" y="1370353"/>
            <a:ext cx="7761056" cy="479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996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5EE69F5-BD10-E25F-D170-F5F0E094F3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687897"/>
            <a:ext cx="9651619" cy="5153141"/>
          </a:xfrm>
        </p:spPr>
        <p:txBody>
          <a:bodyPr/>
          <a:lstStyle/>
          <a:p>
            <a:r>
              <a:rPr lang="nb-NO" dirty="0"/>
              <a:t>MA</a:t>
            </a:r>
            <a:r>
              <a:rPr lang="nb-NO" baseline="-25000" dirty="0"/>
              <a:t>3x5</a:t>
            </a:r>
            <a:r>
              <a:rPr lang="nb-NO" dirty="0"/>
              <a:t> – filter:</a:t>
            </a:r>
            <a:endParaRPr lang="nb-NO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nb-NO" b="0" dirty="0"/>
          </a:p>
          <a:p>
            <a:endParaRPr lang="nb-NO" b="0" dirty="0"/>
          </a:p>
          <a:p>
            <a:endParaRPr lang="nb-NO" b="0" dirty="0"/>
          </a:p>
          <a:p>
            <a:endParaRPr lang="nb-NO" dirty="0"/>
          </a:p>
          <a:p>
            <a:pPr lvl="2"/>
            <a:endParaRPr lang="nb-NO" b="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C650526B-3C04-51ED-7625-3EA26B46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35" y="1276066"/>
            <a:ext cx="7613728" cy="470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31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5EE69F5-BD10-E25F-D170-F5F0E094F3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687897"/>
            <a:ext cx="9651619" cy="5153141"/>
          </a:xfrm>
        </p:spPr>
        <p:txBody>
          <a:bodyPr/>
          <a:lstStyle/>
          <a:p>
            <a:r>
              <a:rPr lang="nb-NO" dirty="0"/>
              <a:t>MA</a:t>
            </a:r>
            <a:r>
              <a:rPr lang="nb-NO" baseline="-25000" dirty="0"/>
              <a:t>3x9</a:t>
            </a:r>
            <a:r>
              <a:rPr lang="nb-NO" dirty="0"/>
              <a:t> – filter:</a:t>
            </a:r>
            <a:endParaRPr lang="nb-NO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nb-NO" b="0" dirty="0"/>
          </a:p>
          <a:p>
            <a:endParaRPr lang="nb-NO" b="0" dirty="0"/>
          </a:p>
          <a:p>
            <a:endParaRPr lang="nb-NO" b="0" dirty="0"/>
          </a:p>
          <a:p>
            <a:endParaRPr lang="nb-NO" dirty="0"/>
          </a:p>
          <a:p>
            <a:pPr lvl="2"/>
            <a:endParaRPr lang="nb-NO" b="0" dirty="0"/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EEABAF5D-5E4B-EB58-9519-3E817568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088" y="1580603"/>
            <a:ext cx="7156159" cy="442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87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5EE69F5-BD10-E25F-D170-F5F0E094F3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687897"/>
            <a:ext cx="9651619" cy="5153141"/>
          </a:xfrm>
        </p:spPr>
        <p:txBody>
          <a:bodyPr/>
          <a:lstStyle/>
          <a:p>
            <a:r>
              <a:rPr lang="nb-NO" dirty="0"/>
              <a:t>MA</a:t>
            </a:r>
            <a:r>
              <a:rPr lang="nb-NO" baseline="-25000" dirty="0"/>
              <a:t>3x15</a:t>
            </a:r>
            <a:r>
              <a:rPr lang="nb-NO" dirty="0"/>
              <a:t> – filter:</a:t>
            </a:r>
            <a:endParaRPr lang="nb-NO" b="0" dirty="0"/>
          </a:p>
          <a:p>
            <a:endParaRPr lang="nb-NO" b="0" dirty="0"/>
          </a:p>
          <a:p>
            <a:endParaRPr lang="nb-NO" dirty="0"/>
          </a:p>
          <a:p>
            <a:pPr lvl="2"/>
            <a:endParaRPr lang="nb-NO" b="0" dirty="0"/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D9C6B8C6-C012-6192-43F0-430F5C76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30" y="1279892"/>
            <a:ext cx="7838288" cy="484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071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6521D11-769D-00D0-E248-446C7BE1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Iterativt glidende gjennomsnitt.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7AECADB-6758-4E74-1AAB-015A7AEF39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60" y="1862176"/>
            <a:ext cx="4267040" cy="3867505"/>
          </a:xfrm>
        </p:spPr>
        <p:txBody>
          <a:bodyPr/>
          <a:lstStyle/>
          <a:p>
            <a:r>
              <a:rPr lang="nb-NO" sz="1800" dirty="0"/>
              <a:t>Iterativ anvendelse av glidende gjennomsnitt betyr at serien filtreres ved at glidende gjennomsnitt beregnes gjentagende, på flere ulike måter. </a:t>
            </a:r>
          </a:p>
          <a:p>
            <a:pPr lvl="4"/>
            <a:r>
              <a:rPr lang="nb-NO" sz="1600" dirty="0"/>
              <a:t>Sesongfilter (f.eks. 3x5)</a:t>
            </a:r>
          </a:p>
          <a:p>
            <a:pPr lvl="4"/>
            <a:r>
              <a:rPr lang="nb-NO" sz="1600" dirty="0"/>
              <a:t>Trendfilter (Henderson) </a:t>
            </a:r>
          </a:p>
          <a:p>
            <a:r>
              <a:rPr lang="nb-NO" sz="1800" dirty="0"/>
              <a:t>Vi går ikke nærmere inn på dette.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64BD6344-0267-D0F7-4943-8570D0668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878" y="2220560"/>
            <a:ext cx="6276975" cy="3295650"/>
          </a:xfrm>
          <a:prstGeom prst="rect">
            <a:avLst/>
          </a:prstGeom>
        </p:spPr>
      </p:pic>
      <p:pic>
        <p:nvPicPr>
          <p:cNvPr id="5122" name="Picture 2" descr="Nerd Emoji - Free PNG Emojis | Emoji Island">
            <a:extLst>
              <a:ext uri="{FF2B5EF4-FFF2-40B4-BE49-F238E27FC236}">
                <a16:creationId xmlns:a16="http://schemas.microsoft.com/office/drawing/2014/main" id="{E025EBD8-0AC4-0382-332E-46265B37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629" y="5516210"/>
            <a:ext cx="1182498" cy="118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7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8327121-2B19-FDBF-20F3-7D3E5DE2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Kvalitet ved X-11 ARIMA </a:t>
            </a:r>
          </a:p>
        </p:txBody>
      </p:sp>
      <p:pic>
        <p:nvPicPr>
          <p:cNvPr id="11" name="Bilde 10" descr="Et bilde som inneholder tekst, line, Plottdiagram, Parallell&#10;&#10;Automatisk generert beskrivelse">
            <a:extLst>
              <a:ext uri="{FF2B5EF4-FFF2-40B4-BE49-F238E27FC236}">
                <a16:creationId xmlns:a16="http://schemas.microsoft.com/office/drawing/2014/main" id="{21A83DEF-BD35-CD17-3769-2BFEF9C55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286" y="719630"/>
            <a:ext cx="4325906" cy="2083683"/>
          </a:xfrm>
          <a:prstGeom prst="rect">
            <a:avLst/>
          </a:prstGeom>
        </p:spPr>
      </p:pic>
      <p:pic>
        <p:nvPicPr>
          <p:cNvPr id="15" name="Plassholder for innhold 14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4837F25D-52AD-2214-C528-A32142D624F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76" y="2233495"/>
            <a:ext cx="7240010" cy="2619741"/>
          </a:xfrm>
        </p:spPr>
      </p:pic>
      <p:pic>
        <p:nvPicPr>
          <p:cNvPr id="19" name="Bilde 18" descr="Et bilde som inneholder line, tekst, Plottdiagram&#10;&#10;Automatisk generert beskrivelse">
            <a:extLst>
              <a:ext uri="{FF2B5EF4-FFF2-40B4-BE49-F238E27FC236}">
                <a16:creationId xmlns:a16="http://schemas.microsoft.com/office/drawing/2014/main" id="{538385BE-65C0-799D-C25C-059699C83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286" y="3543365"/>
            <a:ext cx="4314317" cy="208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60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4DB32D8-3A94-F32C-B259-F0B85155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Problemer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95465A3-DF4B-4040-497F-FBA5CC0ED6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4082483" cy="3978862"/>
          </a:xfrm>
        </p:spPr>
        <p:txBody>
          <a:bodyPr/>
          <a:lstStyle/>
          <a:p>
            <a:r>
              <a:rPr lang="nb-NO" dirty="0"/>
              <a:t>Kalendereffekter er ikke tatt høyde for.</a:t>
            </a:r>
          </a:p>
          <a:p>
            <a:r>
              <a:rPr lang="nb-NO" dirty="0"/>
              <a:t>Siste punkt i tidsserien er det viktigste! Det er her vi er nå. </a:t>
            </a:r>
          </a:p>
          <a:p>
            <a:r>
              <a:rPr lang="nb-NO" dirty="0"/>
              <a:t>Men glidende gjennomsnitt kan ikke beregnes i enden!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FCF31F38-14DD-61EC-9BF0-09761C648DCF}"/>
              </a:ext>
            </a:extLst>
          </p:cNvPr>
          <p:cNvSpPr txBox="1"/>
          <p:nvPr/>
        </p:nvSpPr>
        <p:spPr>
          <a:xfrm>
            <a:off x="5847127" y="4403271"/>
            <a:ext cx="56541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/>
              <a:t>Opprinnelig løsning: Anvende asymmetriske filtre i endepunktene.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/>
              <a:t>Men disse introduserer faseskift!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/>
              <a:t>Ny løsning: Anvende </a:t>
            </a:r>
            <a:r>
              <a:rPr lang="nb-NO" sz="1400" dirty="0" err="1"/>
              <a:t>RegARIMA</a:t>
            </a:r>
            <a:r>
              <a:rPr lang="nb-NO" sz="1400" dirty="0"/>
              <a:t>-modell for prekorrigering og framskrivning. 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9989B9C-C53A-0AFA-54A7-60AFD3E0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239" y="638847"/>
            <a:ext cx="5502453" cy="340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2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A665B48-8CC2-43B0-0C33-2E267110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sesongvariasjon? </a:t>
            </a:r>
          </a:p>
        </p:txBody>
      </p:sp>
      <p:pic>
        <p:nvPicPr>
          <p:cNvPr id="4" name="Plassholder for innhold 6">
            <a:extLst>
              <a:ext uri="{FF2B5EF4-FFF2-40B4-BE49-F238E27FC236}">
                <a16:creationId xmlns:a16="http://schemas.microsoft.com/office/drawing/2014/main" id="{21E37263-F526-659A-D46B-3B845C5E6C0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321022" y="1526578"/>
            <a:ext cx="6437338" cy="3978275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F238B607-F180-2AD0-CAB7-9BF30797283D}"/>
              </a:ext>
            </a:extLst>
          </p:cNvPr>
          <p:cNvSpPr txBox="1"/>
          <p:nvPr/>
        </p:nvSpPr>
        <p:spPr>
          <a:xfrm>
            <a:off x="7860023" y="2718058"/>
            <a:ext cx="33062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="1" dirty="0"/>
              <a:t>Sesongvariasjon</a:t>
            </a:r>
            <a:r>
              <a:rPr lang="nb-NO" dirty="0"/>
              <a:t> er de bevegelsene i en tidsserie som inntreffer med omtrent samme intensitet hver sesong, og som under normale betingelser fortsatt vil forventes å inntreffe i den aktuelle sesongen i fremtiden.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8822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016CE29-FC30-D858-1333-01D17248F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Løsning: </a:t>
            </a:r>
            <a:r>
              <a:rPr lang="nb-NO" dirty="0" err="1"/>
              <a:t>RegARIMA</a:t>
            </a:r>
            <a:r>
              <a:rPr lang="nb-NO" dirty="0"/>
              <a:t> –modell for kalenderjustering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9734DEB-6D9D-68FE-D4AA-745A2A64610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2328090"/>
            <a:ext cx="3864369" cy="3978862"/>
          </a:xfrm>
        </p:spPr>
        <p:txBody>
          <a:bodyPr/>
          <a:lstStyle/>
          <a:p>
            <a:r>
              <a:rPr lang="nb-NO" dirty="0"/>
              <a:t>Regresjon for justering av rene kalendereffekter.</a:t>
            </a:r>
          </a:p>
          <a:p>
            <a:r>
              <a:rPr lang="nb-NO" dirty="0"/>
              <a:t>ARIMA-modell for </a:t>
            </a:r>
            <a:r>
              <a:rPr lang="nb-NO" dirty="0" err="1"/>
              <a:t>fremskriving</a:t>
            </a:r>
            <a:r>
              <a:rPr lang="nb-NO" dirty="0"/>
              <a:t> av serien. </a:t>
            </a:r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  <p:pic>
        <p:nvPicPr>
          <p:cNvPr id="8" name="Inhaltsplatzhalter 2">
            <a:extLst>
              <a:ext uri="{FF2B5EF4-FFF2-40B4-BE49-F238E27FC236}">
                <a16:creationId xmlns:a16="http://schemas.microsoft.com/office/drawing/2014/main" id="{E751F802-F001-FA19-F05A-E7FBD67F9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31751" y="2120523"/>
            <a:ext cx="5652416" cy="31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23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016CE29-FC30-D858-1333-01D17248F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RegARIMA</a:t>
            </a:r>
            <a:r>
              <a:rPr lang="nb-NO" dirty="0"/>
              <a:t> for kalenderjustering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9734DEB-6D9D-68FE-D4AA-745A2A64610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4744346" cy="3978862"/>
          </a:xfrm>
        </p:spPr>
        <p:txBody>
          <a:bodyPr/>
          <a:lstStyle/>
          <a:p>
            <a:r>
              <a:rPr lang="nb-NO" dirty="0"/>
              <a:t>Regresjon med henblikk på kalendervariable for å justere for kalender-effekter.  </a:t>
            </a:r>
          </a:p>
          <a:p>
            <a:r>
              <a:rPr lang="nb-NO" dirty="0"/>
              <a:t>OBS! Observasjonene i tidsserien er korrelert!</a:t>
            </a:r>
          </a:p>
          <a:p>
            <a:r>
              <a:rPr lang="nb-NO" dirty="0"/>
              <a:t>Standard «skolebok-regresjon» gir ikke korrekte resultater.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6E4B0DD-EFFB-D6E2-211A-18E56C883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705" y="1535231"/>
            <a:ext cx="5830063" cy="3602979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DB501DCD-E0F1-9D22-F22C-7CE80B42A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705" y="1438337"/>
            <a:ext cx="5986850" cy="3699873"/>
          </a:xfrm>
          <a:prstGeom prst="rect">
            <a:avLst/>
          </a:prstGeom>
        </p:spPr>
      </p:pic>
      <p:pic>
        <p:nvPicPr>
          <p:cNvPr id="1026" name="Picture 2" descr="Warning Images - Free Download on Freepik">
            <a:extLst>
              <a:ext uri="{FF2B5EF4-FFF2-40B4-BE49-F238E27FC236}">
                <a16:creationId xmlns:a16="http://schemas.microsoft.com/office/drawing/2014/main" id="{A5DEF0F3-B63E-666E-6EE4-F26A9B081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064"/>
            <a:ext cx="1391705" cy="139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70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016CE29-FC30-D858-1333-01D17248F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RegARIMA</a:t>
            </a:r>
            <a:r>
              <a:rPr lang="nb-NO" dirty="0"/>
              <a:t> for kalenderjustering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9734DEB-6D9D-68FE-D4AA-745A2A64610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4876641" cy="3978862"/>
          </a:xfrm>
        </p:spPr>
        <p:txBody>
          <a:bodyPr/>
          <a:lstStyle/>
          <a:p>
            <a:r>
              <a:rPr lang="nb-NO" dirty="0"/>
              <a:t>ARIMA-modell hensyntar at observasjoner er korrelert. </a:t>
            </a:r>
          </a:p>
          <a:p>
            <a:r>
              <a:rPr lang="nb-NO" dirty="0"/>
              <a:t>Modellen identifiserer korrelasjonsstruktur og anvendes til  framskrivning av serien.</a:t>
            </a:r>
          </a:p>
          <a:p>
            <a:r>
              <a:rPr lang="nb-NO" dirty="0" err="1"/>
              <a:t>RegARIMA</a:t>
            </a:r>
            <a:r>
              <a:rPr lang="nb-NO" dirty="0"/>
              <a:t> – formel:</a:t>
            </a:r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94587FBF-DB54-A791-345C-4A03A934C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100" y="1787435"/>
            <a:ext cx="6141091" cy="37951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Sylinder 3">
                <a:extLst>
                  <a:ext uri="{FF2B5EF4-FFF2-40B4-BE49-F238E27FC236}">
                    <a16:creationId xmlns:a16="http://schemas.microsoft.com/office/drawing/2014/main" id="{B42071EB-71AA-C9CE-CBEF-3C998A2278CA}"/>
                  </a:ext>
                </a:extLst>
              </p:cNvPr>
              <p:cNvSpPr txBox="1"/>
              <p:nvPr/>
            </p:nvSpPr>
            <p:spPr>
              <a:xfrm>
                <a:off x="1308682" y="6132225"/>
                <a:ext cx="5939405" cy="686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nb-NO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Sup>
                        <m:sSubSup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nb-NO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b-NO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nb-NO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b-NO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nb-NO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b-NO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b-NO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d>
                        <m:d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nb-NO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nb-NO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nb-NO" sz="1800" b="0" dirty="0">
                  <a:ea typeface="Cambria Math" panose="02040503050406030204" pitchFamily="18" charset="0"/>
                </a:endParaRPr>
              </a:p>
              <a:p>
                <a:endParaRPr lang="nb-NO" sz="1800" dirty="0"/>
              </a:p>
            </p:txBody>
          </p:sp>
        </mc:Choice>
        <mc:Fallback xmlns="">
          <p:sp>
            <p:nvSpPr>
              <p:cNvPr id="4" name="TekstSylinder 3">
                <a:extLst>
                  <a:ext uri="{FF2B5EF4-FFF2-40B4-BE49-F238E27FC236}">
                    <a16:creationId xmlns:a16="http://schemas.microsoft.com/office/drawing/2014/main" id="{B42071EB-71AA-C9CE-CBEF-3C998A22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682" y="6132225"/>
                <a:ext cx="5939405" cy="6867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 descr="The One-Percenters Convincing Themselves Trump Isn't Crazy">
            <a:extLst>
              <a:ext uri="{FF2B5EF4-FFF2-40B4-BE49-F238E27FC236}">
                <a16:creationId xmlns:a16="http://schemas.microsoft.com/office/drawing/2014/main" id="{83D759F5-6110-9E14-6CA2-522B62E7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956" y="5283093"/>
            <a:ext cx="1407078" cy="140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01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016CE29-FC30-D858-1333-01D17248F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All </a:t>
            </a:r>
            <a:r>
              <a:rPr lang="nb-NO" dirty="0" err="1"/>
              <a:t>set</a:t>
            </a:r>
            <a:r>
              <a:rPr lang="nb-NO" dirty="0"/>
              <a:t> for X-11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9734DEB-6D9D-68FE-D4AA-745A2A64610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b-NO" dirty="0"/>
              <a:t>Etter kalenderjustering og </a:t>
            </a:r>
            <a:r>
              <a:rPr lang="nb-NO" dirty="0" err="1"/>
              <a:t>fremskriving</a:t>
            </a:r>
            <a:r>
              <a:rPr lang="nb-NO" dirty="0"/>
              <a:t> kan kostebinderiet X-11 med glidende gjennomsnitt settes i gang !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715BBACC-4EE8-1602-49A4-D51D23C97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467" y="3045786"/>
            <a:ext cx="5738497" cy="354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5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1138F8E-D2C6-CB5A-16F1-0F8E6061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Kvalitet ved </a:t>
            </a:r>
            <a:r>
              <a:rPr lang="nb-NO" dirty="0" err="1"/>
              <a:t>RegARIMA</a:t>
            </a:r>
            <a:endParaRPr lang="nb-N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9980C6DB-37F3-EDED-04C0-C6C6B3468BF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219360" y="1862176"/>
                <a:ext cx="5273719" cy="3978862"/>
              </a:xfrm>
            </p:spPr>
            <p:txBody>
              <a:bodyPr/>
              <a:lstStyle/>
              <a:p>
                <a:r>
                  <a:rPr lang="nb-NO" dirty="0"/>
                  <a:t>Viktig for kvaliteten på sesongjusteringen at best mulig </a:t>
                </a:r>
                <a:r>
                  <a:rPr lang="nb-NO" dirty="0" err="1"/>
                  <a:t>RegARIMA</a:t>
                </a:r>
                <a:r>
                  <a:rPr lang="nb-NO" dirty="0"/>
                  <a:t>-modell velges:</a:t>
                </a:r>
              </a:p>
              <a:p>
                <a:pPr lvl="1"/>
                <a:r>
                  <a:rPr lang="nb-NO" dirty="0" err="1"/>
                  <a:t>Residualer</a:t>
                </a:r>
                <a:r>
                  <a:rPr lang="nb-NO" dirty="0"/>
                  <a:t> fra </a:t>
                </a:r>
                <a:r>
                  <a:rPr lang="nb-NO" dirty="0" err="1"/>
                  <a:t>RegARIMA</a:t>
                </a:r>
                <a:r>
                  <a:rPr lang="nb-NO" dirty="0"/>
                  <a:t>-modellen bør </a:t>
                </a:r>
                <a:r>
                  <a:rPr lang="nb-NO"/>
                  <a:t>være uavhengige</a:t>
                </a:r>
                <a:r>
                  <a:rPr lang="nb-NO" dirty="0"/>
                  <a:t>. </a:t>
                </a:r>
              </a:p>
              <a:p>
                <a:pPr lvl="3"/>
                <a:r>
                  <a:rPr lang="nb-NO" dirty="0"/>
                  <a:t>Residusaler: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nb-NO" sz="1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b-NO" sz="1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nb-NO" sz="14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nb-NO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sz="1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nb-NO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nb-NO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b-NO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nb-NO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nb-NO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b-NO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nb-NO" sz="1400" dirty="0"/>
              </a:p>
              <a:p>
                <a:pPr lvl="1"/>
                <a:r>
                  <a:rPr lang="nb-NO" dirty="0"/>
                  <a:t>Føying til data ved </a:t>
                </a:r>
                <a:r>
                  <a:rPr lang="nb-NO" dirty="0" err="1"/>
                  <a:t>AICc</a:t>
                </a:r>
                <a:r>
                  <a:rPr lang="nb-NO" dirty="0"/>
                  <a:t>- og BIC-kriterier. Jo lavere score desto bedre føyning.</a:t>
                </a:r>
              </a:p>
              <a:p>
                <a:pPr lvl="1"/>
                <a:r>
                  <a:rPr lang="nb-NO" dirty="0"/>
                  <a:t>Ikke for mange </a:t>
                </a:r>
                <a:r>
                  <a:rPr lang="nb-NO" dirty="0" err="1"/>
                  <a:t>outliers</a:t>
                </a:r>
                <a:r>
                  <a:rPr lang="nb-NO" dirty="0"/>
                  <a:t> ved automatisk deteksjon. </a:t>
                </a:r>
              </a:p>
              <a:p>
                <a:endParaRPr lang="nb-NO" dirty="0"/>
              </a:p>
              <a:p>
                <a:endParaRPr lang="nb-NO" dirty="0"/>
              </a:p>
              <a:p>
                <a:endParaRPr lang="nb-NO" dirty="0"/>
              </a:p>
              <a:p>
                <a:endParaRPr lang="nb-NO" dirty="0"/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9980C6DB-37F3-EDED-04C0-C6C6B3468B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219360" y="1862176"/>
                <a:ext cx="5273719" cy="3978862"/>
              </a:xfrm>
              <a:blipFill>
                <a:blip r:embed="rId2"/>
                <a:stretch>
                  <a:fillRect l="-1503" b="-2281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Bilde 9" descr="Et bilde som inneholder Plottdiagram, line, diagram, skjermbilde&#10;&#10;Automatisk generert beskrivelse">
            <a:extLst>
              <a:ext uri="{FF2B5EF4-FFF2-40B4-BE49-F238E27FC236}">
                <a16:creationId xmlns:a16="http://schemas.microsoft.com/office/drawing/2014/main" id="{19F49A9A-655B-82C2-BCCC-DE369B4B0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930" y="1778320"/>
            <a:ext cx="4096322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8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3C1A0EC-8BE6-D9E5-BC60-3B38182F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Log-transformasjon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3F325CA-E730-C34F-1AB6-C9E092A77DC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4876641" cy="3978862"/>
          </a:xfrm>
        </p:spPr>
        <p:txBody>
          <a:bodyPr/>
          <a:lstStyle/>
          <a:p>
            <a:r>
              <a:rPr lang="nb-NO" dirty="0"/>
              <a:t>Vesentlig antagelse for ARIMA-modeller:</a:t>
            </a:r>
          </a:p>
          <a:p>
            <a:pPr lvl="1"/>
            <a:r>
              <a:rPr lang="nb-NO" dirty="0"/>
              <a:t>Konstant forventning</a:t>
            </a:r>
          </a:p>
          <a:p>
            <a:pPr lvl="1"/>
            <a:r>
              <a:rPr lang="nb-NO" dirty="0"/>
              <a:t>Konstant varians</a:t>
            </a:r>
          </a:p>
          <a:p>
            <a:r>
              <a:rPr lang="nb-NO" dirty="0"/>
              <a:t>Figuren viser kvartalsvis utbytte per aksje i Johnson and Johnson mellom 1965 og 1982. </a:t>
            </a:r>
          </a:p>
          <a:p>
            <a:endParaRPr lang="nb-NO" dirty="0"/>
          </a:p>
          <a:p>
            <a:pPr lvl="1"/>
            <a:endParaRPr lang="nb-NO" dirty="0"/>
          </a:p>
          <a:p>
            <a:pPr marL="84582" indent="0">
              <a:buNone/>
            </a:pPr>
            <a:endParaRPr lang="nb-NO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9C5D259-5981-3C14-516A-A17681C21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B42165DE-A517-3C6C-7E98-65366A4AB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013" y="1468352"/>
            <a:ext cx="5503528" cy="340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9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7D087F5-1451-2529-204E-B000F4CF8A8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60" y="595618"/>
            <a:ext cx="5105940" cy="5245420"/>
          </a:xfrm>
        </p:spPr>
        <p:txBody>
          <a:bodyPr/>
          <a:lstStyle/>
          <a:p>
            <a:r>
              <a:rPr lang="nb-NO" dirty="0"/>
              <a:t>For å transformere til konstant forventning kan serien differensieres i ARIMA-modellen. 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Ved økende/synkende varians bør serien </a:t>
            </a:r>
            <a:r>
              <a:rPr lang="nb-NO" i="1" dirty="0"/>
              <a:t>log</a:t>
            </a:r>
            <a:r>
              <a:rPr lang="nb-NO" dirty="0"/>
              <a:t>-transformeres: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70C41F1-7E28-8090-D604-72DD419A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180" y="2994143"/>
            <a:ext cx="4706573" cy="2908662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55579AF2-DF4D-3ED5-0FAE-BE1971E92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40" y="402672"/>
            <a:ext cx="4411686" cy="2726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E956D1C8-24DF-D53C-4094-FE338E8863B1}"/>
                  </a:ext>
                </a:extLst>
              </p:cNvPr>
              <p:cNvSpPr txBox="1"/>
              <p:nvPr/>
            </p:nvSpPr>
            <p:spPr>
              <a:xfrm>
                <a:off x="2337727" y="4347739"/>
                <a:ext cx="2217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b-N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nb-NO" sz="2800" dirty="0"/>
              </a:p>
            </p:txBody>
          </p:sp>
        </mc:Choice>
        <mc:Fallback xmlns="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E956D1C8-24DF-D53C-4094-FE338E886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727" y="4347739"/>
                <a:ext cx="221749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35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07EA6DA-B44D-FEF4-74A6-81BCD5DE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Additiv og Multiplikativ modell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lassholder for innhold 2">
                <a:extLst>
                  <a:ext uri="{FF2B5EF4-FFF2-40B4-BE49-F238E27FC236}">
                    <a16:creationId xmlns:a16="http://schemas.microsoft.com/office/drawing/2014/main" id="{E8D7C131-F5B6-6FFA-6D73-E9E6593BC7E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219200" y="1862138"/>
                <a:ext cx="9652000" cy="3978275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nb-NO" u="sng" dirty="0"/>
                  <a:t>Ingen transformasjon</a:t>
                </a:r>
                <a:r>
                  <a:rPr lang="nb-NO" dirty="0"/>
                  <a:t>: </a:t>
                </a:r>
                <a:r>
                  <a:rPr lang="nb-NO" b="1" dirty="0"/>
                  <a:t>Additiv modell</a:t>
                </a:r>
                <a:r>
                  <a:rPr lang="nb-NO" dirty="0"/>
                  <a:t> velges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nb-NO" dirty="0"/>
              </a:p>
              <a:p>
                <a:endParaRPr lang="nb-NO" dirty="0"/>
              </a:p>
              <a:p>
                <a:r>
                  <a:rPr lang="nb-NO" dirty="0"/>
                  <a:t>Ved </a:t>
                </a:r>
                <a:r>
                  <a:rPr lang="nb-NO" u="sng" dirty="0"/>
                  <a:t>log-transformasjon</a:t>
                </a:r>
                <a:r>
                  <a:rPr lang="nb-NO" dirty="0"/>
                  <a:t>: </a:t>
                </a:r>
                <a:r>
                  <a:rPr lang="nb-NO" b="1" dirty="0"/>
                  <a:t>Multiplikativ modell</a:t>
                </a:r>
                <a:r>
                  <a:rPr lang="nb-NO" dirty="0"/>
                  <a:t> velges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nb-NO" dirty="0"/>
                </a:br>
                <a:br>
                  <a:rPr lang="nb-NO" dirty="0"/>
                </a:br>
                <a:endParaRPr lang="nb-NO" dirty="0"/>
              </a:p>
              <a:p>
                <a:endParaRPr lang="nb-NO" dirty="0"/>
              </a:p>
              <a:p>
                <a:pPr marL="0" indent="0">
                  <a:buNone/>
                </a:pPr>
                <a:endParaRPr lang="nb-NO" dirty="0"/>
              </a:p>
              <a:p>
                <a:pPr marL="0" indent="0">
                  <a:buNone/>
                </a:pPr>
                <a:endParaRPr lang="nb-NO" dirty="0"/>
              </a:p>
              <a:p>
                <a:pPr marL="0" indent="0">
                  <a:buNone/>
                </a:pPr>
                <a:endParaRPr lang="nb-NO" dirty="0"/>
              </a:p>
              <a:p>
                <a:r>
                  <a:rPr lang="nb-NO" dirty="0"/>
                  <a:t>Valget mellom log-transformasjon og ingen transformasjon (kan) gjøres automatisk av X12-ARIMA/</a:t>
                </a:r>
                <a:r>
                  <a:rPr lang="nb-NO" dirty="0" err="1"/>
                  <a:t>JDemetra</a:t>
                </a:r>
                <a:r>
                  <a:rPr lang="nb-NO" dirty="0"/>
                  <a:t>+</a:t>
                </a:r>
              </a:p>
            </p:txBody>
          </p:sp>
        </mc:Choice>
        <mc:Fallback xmlns="">
          <p:sp>
            <p:nvSpPr>
              <p:cNvPr id="4" name="Plassholder for innhold 2">
                <a:extLst>
                  <a:ext uri="{FF2B5EF4-FFF2-40B4-BE49-F238E27FC236}">
                    <a16:creationId xmlns:a16="http://schemas.microsoft.com/office/drawing/2014/main" id="{E8D7C131-F5B6-6FFA-6D73-E9E6593BC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219200" y="1862138"/>
                <a:ext cx="9652000" cy="39782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ktangel 4">
                <a:extLst>
                  <a:ext uri="{FF2B5EF4-FFF2-40B4-BE49-F238E27FC236}">
                    <a16:creationId xmlns:a16="http://schemas.microsoft.com/office/drawing/2014/main" id="{9832B15D-F50B-563B-5416-636C4F2084B8}"/>
                  </a:ext>
                </a:extLst>
              </p:cNvPr>
              <p:cNvSpPr/>
              <p:nvPr/>
            </p:nvSpPr>
            <p:spPr>
              <a:xfrm>
                <a:off x="1223124" y="3283503"/>
                <a:ext cx="9647853" cy="119431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u="sng" dirty="0"/>
                  <a:t>Ingen transformasjon</a:t>
                </a:r>
                <a:r>
                  <a:rPr lang="nb-NO" dirty="0"/>
                  <a:t>: </a:t>
                </a:r>
                <a:r>
                  <a:rPr lang="nb-NO" b="1" dirty="0"/>
                  <a:t>Additiv modell</a:t>
                </a:r>
                <a:r>
                  <a:rPr lang="nb-NO" dirty="0"/>
                  <a:t> velges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nb-NO"/>
              </a:p>
            </p:txBody>
          </p:sp>
        </mc:Choice>
        <mc:Fallback xmlns="">
          <p:sp>
            <p:nvSpPr>
              <p:cNvPr id="5" name="Rektangel 4">
                <a:extLst>
                  <a:ext uri="{FF2B5EF4-FFF2-40B4-BE49-F238E27FC236}">
                    <a16:creationId xmlns:a16="http://schemas.microsoft.com/office/drawing/2014/main" id="{9832B15D-F50B-563B-5416-636C4F208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124" y="3283503"/>
                <a:ext cx="9647853" cy="11943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FB118D35-6AB7-4856-8ACD-18BAB7357765}"/>
                  </a:ext>
                </a:extLst>
              </p:cNvPr>
              <p:cNvSpPr txBox="1"/>
              <p:nvPr/>
            </p:nvSpPr>
            <p:spPr>
              <a:xfrm>
                <a:off x="2230187" y="3511330"/>
                <a:ext cx="4907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b-NO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= </m:t>
                          </m:r>
                          <m:func>
                            <m:func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nb-NO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func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r>
                        <a:rPr lang="nb-NO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b-N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func>
                        <m:func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unc>
                        <m:func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unc>
                        <m:func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FB118D35-6AB7-4856-8ACD-18BAB7357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187" y="3511330"/>
                <a:ext cx="490790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Sylinder 6">
                <a:extLst>
                  <a:ext uri="{FF2B5EF4-FFF2-40B4-BE49-F238E27FC236}">
                    <a16:creationId xmlns:a16="http://schemas.microsoft.com/office/drawing/2014/main" id="{3922F7F8-9F37-6151-705C-A32362A9E10B}"/>
                  </a:ext>
                </a:extLst>
              </p:cNvPr>
              <p:cNvSpPr txBox="1"/>
              <p:nvPr/>
            </p:nvSpPr>
            <p:spPr>
              <a:xfrm>
                <a:off x="2663762" y="3983680"/>
                <a:ext cx="9227975" cy="38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nb-NO" dirty="0"/>
                  <a:t> </a:t>
                </a:r>
              </a:p>
            </p:txBody>
          </p:sp>
        </mc:Choice>
        <mc:Fallback xmlns="">
          <p:sp>
            <p:nvSpPr>
              <p:cNvPr id="7" name="TekstSylinder 6">
                <a:extLst>
                  <a:ext uri="{FF2B5EF4-FFF2-40B4-BE49-F238E27FC236}">
                    <a16:creationId xmlns:a16="http://schemas.microsoft.com/office/drawing/2014/main" id="{3922F7F8-9F37-6151-705C-A32362A9E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762" y="3983680"/>
                <a:ext cx="9227975" cy="381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575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8385212-297B-B6E8-D534-E47FEEA82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Handledag </a:t>
            </a:r>
            <a:r>
              <a:rPr lang="nb-NO" dirty="0"/>
              <a:t>eller Arbeidsdag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11CD8AF-BBA4-1EAD-1C4D-FD390BA015C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5584277" cy="3978862"/>
          </a:xfrm>
        </p:spPr>
        <p:txBody>
          <a:bodyPr/>
          <a:lstStyle/>
          <a:p>
            <a:r>
              <a:rPr lang="nb-NO" dirty="0" err="1"/>
              <a:t>Jdemetra</a:t>
            </a:r>
            <a:r>
              <a:rPr lang="nb-NO" dirty="0"/>
              <a:t>+ gir valget mellom </a:t>
            </a:r>
          </a:p>
          <a:p>
            <a:pPr lvl="1"/>
            <a:r>
              <a:rPr lang="nb-NO" dirty="0"/>
              <a:t>None</a:t>
            </a:r>
          </a:p>
          <a:p>
            <a:pPr lvl="1"/>
            <a:r>
              <a:rPr lang="nb-NO" dirty="0"/>
              <a:t>Arbeidsdag </a:t>
            </a:r>
          </a:p>
          <a:p>
            <a:pPr lvl="1"/>
            <a:r>
              <a:rPr lang="nb-NO" dirty="0"/>
              <a:t>Handledag</a:t>
            </a:r>
          </a:p>
          <a:p>
            <a:r>
              <a:rPr lang="nb-NO" dirty="0"/>
              <a:t>Videre kategorisering av virkedager kan gjøres manuelt, men dette behandler vi i neste kurs. </a:t>
            </a:r>
          </a:p>
          <a:p>
            <a:endParaRPr lang="nb-NO" dirty="0"/>
          </a:p>
        </p:txBody>
      </p:sp>
      <p:pic>
        <p:nvPicPr>
          <p:cNvPr id="4" name="Bilde 3" descr="Et bilde som inneholder tekst, diagram, plan, nummer&#10;&#10;Automatisk generert beskrivelse">
            <a:extLst>
              <a:ext uri="{FF2B5EF4-FFF2-40B4-BE49-F238E27FC236}">
                <a16:creationId xmlns:a16="http://schemas.microsoft.com/office/drawing/2014/main" id="{006EC9D0-4AFE-197F-1CF2-8A61C8C7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19" y="174756"/>
            <a:ext cx="3633364" cy="2904015"/>
          </a:xfrm>
          <a:prstGeom prst="rect">
            <a:avLst/>
          </a:prstGeom>
        </p:spPr>
      </p:pic>
      <p:pic>
        <p:nvPicPr>
          <p:cNvPr id="5" name="Bilde 4" descr="Et bilde som inneholder tekst, diagram, plan, Parallell&#10;&#10;Automatisk generert beskrivelse">
            <a:extLst>
              <a:ext uri="{FF2B5EF4-FFF2-40B4-BE49-F238E27FC236}">
                <a16:creationId xmlns:a16="http://schemas.microsoft.com/office/drawing/2014/main" id="{471E1004-280D-BDBC-D50B-4F9431CE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92" y="3078771"/>
            <a:ext cx="3690375" cy="29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907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5D73325-643F-36F4-3B68-D59BDD9D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Påska er ei nøtt! 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E2E30D4-7041-11E9-6CC9-CEF34D89B1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5063995" cy="3978862"/>
          </a:xfrm>
        </p:spPr>
        <p:txBody>
          <a:bodyPr/>
          <a:lstStyle/>
          <a:p>
            <a:r>
              <a:rPr lang="nb-NO" dirty="0"/>
              <a:t>Bevegelig sesongvariasjon</a:t>
            </a:r>
          </a:p>
          <a:p>
            <a:r>
              <a:rPr lang="nb-NO" dirty="0"/>
              <a:t>Varierer om påsken faller i mars eller april, av og til faller den i begge!  </a:t>
            </a:r>
          </a:p>
          <a:p>
            <a:r>
              <a:rPr lang="nb-NO" dirty="0"/>
              <a:t>Når inntreffer påskeeffekten?</a:t>
            </a:r>
          </a:p>
          <a:p>
            <a:r>
              <a:rPr lang="nb-NO" dirty="0"/>
              <a:t>Kan være en utfordring å </a:t>
            </a:r>
            <a:r>
              <a:rPr lang="nb-NO" dirty="0" err="1"/>
              <a:t>sesongjustere</a:t>
            </a:r>
            <a:r>
              <a:rPr lang="nb-NO" dirty="0"/>
              <a:t> korrekt!  </a:t>
            </a:r>
          </a:p>
        </p:txBody>
      </p:sp>
      <p:pic>
        <p:nvPicPr>
          <p:cNvPr id="6" name="Bilde 5" descr="Et bilde som inneholder tekst, diagram, Plottdiagram, skjermbilde&#10;&#10;Automatisk generert beskrivelse">
            <a:extLst>
              <a:ext uri="{FF2B5EF4-FFF2-40B4-BE49-F238E27FC236}">
                <a16:creationId xmlns:a16="http://schemas.microsoft.com/office/drawing/2014/main" id="{C8E05783-39C6-E813-E04F-709EF3D60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63" y="2377794"/>
            <a:ext cx="3777943" cy="2947626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8701480-8974-AD27-9209-638B97AE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302" y="1309168"/>
            <a:ext cx="1989634" cy="1326423"/>
          </a:xfrm>
          <a:prstGeom prst="rect">
            <a:avLst/>
          </a:prstGeom>
        </p:spPr>
      </p:pic>
      <p:pic>
        <p:nvPicPr>
          <p:cNvPr id="8" name="Bilde 7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A325AAC1-53DB-6922-8269-F28C61936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021" y="482046"/>
            <a:ext cx="1933845" cy="1895740"/>
          </a:xfrm>
          <a:prstGeom prst="rect">
            <a:avLst/>
          </a:prstGeom>
        </p:spPr>
      </p:pic>
      <p:pic>
        <p:nvPicPr>
          <p:cNvPr id="10" name="Bilde 9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F635B2F6-5F01-F5B1-E17F-8E08443CE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49" y="402089"/>
            <a:ext cx="2237668" cy="19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6BD8830-004E-2C4F-AA97-7511FAF3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Sesongeffekter</a:t>
            </a:r>
          </a:p>
        </p:txBody>
      </p:sp>
      <p:pic>
        <p:nvPicPr>
          <p:cNvPr id="4" name="Plassholder for innhold 6">
            <a:extLst>
              <a:ext uri="{FF2B5EF4-FFF2-40B4-BE49-F238E27FC236}">
                <a16:creationId xmlns:a16="http://schemas.microsoft.com/office/drawing/2014/main" id="{52497EC5-4B71-B657-F017-84E65C5EDD3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642653" y="2255386"/>
            <a:ext cx="6149504" cy="3800393"/>
          </a:xfrm>
          <a:prstGeom prst="rect">
            <a:avLst/>
          </a:prstGeom>
        </p:spPr>
      </p:pic>
      <p:pic>
        <p:nvPicPr>
          <p:cNvPr id="2052" name="Picture 4" descr="Season - Simple English Wikipedia, the free encyclopedia">
            <a:extLst>
              <a:ext uri="{FF2B5EF4-FFF2-40B4-BE49-F238E27FC236}">
                <a16:creationId xmlns:a16="http://schemas.microsoft.com/office/drawing/2014/main" id="{7E7E42FB-8F9A-E319-F917-2ADEBBAC3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833" y="316693"/>
            <a:ext cx="3166714" cy="170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E2DAC771-4322-383D-DEEE-E67889710A12}"/>
              </a:ext>
            </a:extLst>
          </p:cNvPr>
          <p:cNvSpPr txBox="1"/>
          <p:nvPr/>
        </p:nvSpPr>
        <p:spPr>
          <a:xfrm>
            <a:off x="743792" y="2473499"/>
            <a:ext cx="573760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/>
              <a:t>Sesongvariasjon i en tidsserie kan følge av 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endParaRPr lang="nb-NO" sz="1400" dirty="0"/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sz="1400" dirty="0"/>
              <a:t>Sesongmessige variasjoner i været 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sz="1400" dirty="0"/>
              <a:t>Skikker og tradisjoner, f.eks.</a:t>
            </a:r>
          </a:p>
          <a:p>
            <a:pPr marL="857250" lvl="3" indent="-171450">
              <a:buFont typeface="Arial" panose="020B0604020202020204" pitchFamily="34" charset="0"/>
              <a:buChar char="•"/>
            </a:pPr>
            <a:r>
              <a:rPr lang="nb-NO" sz="1400" dirty="0"/>
              <a:t>Julefeiring</a:t>
            </a:r>
          </a:p>
          <a:p>
            <a:pPr marL="857250" lvl="3" indent="-171450">
              <a:buFont typeface="Arial" panose="020B0604020202020204" pitchFamily="34" charset="0"/>
              <a:buChar char="•"/>
            </a:pPr>
            <a:r>
              <a:rPr lang="nb-NO" sz="1400" dirty="0"/>
              <a:t>17. mai</a:t>
            </a:r>
          </a:p>
          <a:p>
            <a:pPr marL="857250" lvl="3" indent="-171450">
              <a:buFont typeface="Arial" panose="020B0604020202020204" pitchFamily="34" charset="0"/>
              <a:buChar char="•"/>
            </a:pPr>
            <a:r>
              <a:rPr lang="nb-NO" sz="1400" dirty="0"/>
              <a:t>Sommerferie!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nb-NO" sz="1400" dirty="0"/>
              <a:t>Administrative regler og business </a:t>
            </a:r>
            <a:r>
              <a:rPr lang="nb-NO" sz="1400" dirty="0" err="1"/>
              <a:t>practice</a:t>
            </a:r>
            <a:endParaRPr lang="nb-NO" sz="1400" dirty="0"/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nb-NO" sz="1400" dirty="0"/>
              <a:t>Produksjonsformer- og teknikker i økonomien. 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endParaRPr lang="nb-NO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/>
              <a:t>Opptrer under normale betingelser hvert år på samme tidspunkt.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0029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292D24E-CCB6-31F0-B159-24DE542EF3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Del 4: Videre tema</a:t>
            </a:r>
          </a:p>
        </p:txBody>
      </p:sp>
    </p:spTree>
    <p:extLst>
      <p:ext uri="{BB962C8B-B14F-4D97-AF65-F5344CB8AC3E}">
        <p14:creationId xmlns:p14="http://schemas.microsoft.com/office/powerpoint/2010/main" val="6068466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3C1EE16-0FFF-91A1-028C-D623A60D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Ekstremverdier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D0AC13E-FB84-7D67-A3EA-8447C480D14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5586678" cy="3978862"/>
          </a:xfrm>
        </p:spPr>
        <p:txBody>
          <a:bodyPr/>
          <a:lstStyle/>
          <a:p>
            <a:r>
              <a:rPr lang="nb-NO" dirty="0"/>
              <a:t>Hittil har vi kun sett på tidsserier fram til 2020. Hvorfor det?</a:t>
            </a:r>
          </a:p>
          <a:p>
            <a:r>
              <a:rPr lang="nb-NO" dirty="0"/>
              <a:t>Perioden med nedstenging ofte ikke representativ for det generelle sesongmønsteret. </a:t>
            </a:r>
          </a:p>
          <a:p>
            <a:endParaRPr lang="nb-NO" dirty="0"/>
          </a:p>
        </p:txBody>
      </p:sp>
      <p:pic>
        <p:nvPicPr>
          <p:cNvPr id="2050" name="Picture 2" descr="Coronavirus i Norge - Meteren har blitt kortere">
            <a:extLst>
              <a:ext uri="{FF2B5EF4-FFF2-40B4-BE49-F238E27FC236}">
                <a16:creationId xmlns:a16="http://schemas.microsoft.com/office/drawing/2014/main" id="{7A9E7FA9-BBA7-4FE2-FB3A-0C7ACB693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4" y="1206612"/>
            <a:ext cx="3681216" cy="207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ronavirus disease - NIPH">
            <a:extLst>
              <a:ext uri="{FF2B5EF4-FFF2-40B4-BE49-F238E27FC236}">
                <a16:creationId xmlns:a16="http://schemas.microsoft.com/office/drawing/2014/main" id="{050BFD45-EEC7-C524-3AAF-A44D53BC0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484" y="3256143"/>
            <a:ext cx="2293748" cy="198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ange køer ved Vinmonopolet: - Folk trenger å kose seg litt - VG">
            <a:extLst>
              <a:ext uri="{FF2B5EF4-FFF2-40B4-BE49-F238E27FC236}">
                <a16:creationId xmlns:a16="http://schemas.microsoft.com/office/drawing/2014/main" id="{43106C02-6550-E1D4-F870-83DC19A1C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232" y="3282409"/>
            <a:ext cx="2331714" cy="141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53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15090A4B-7807-362E-54E5-5B007C9EE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75" y="1056226"/>
            <a:ext cx="7141417" cy="44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7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3C1EE16-0FFF-91A1-028C-D623A60D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Ekstremverdier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D0AC13E-FB84-7D67-A3EA-8447C480D14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5038828" cy="3978862"/>
          </a:xfrm>
        </p:spPr>
        <p:txBody>
          <a:bodyPr/>
          <a:lstStyle/>
          <a:p>
            <a:r>
              <a:rPr lang="nb-NO" dirty="0"/>
              <a:t>Ikke-representative observasjoner kalles </a:t>
            </a:r>
            <a:r>
              <a:rPr lang="nb-NO" dirty="0" err="1"/>
              <a:t>outliers</a:t>
            </a:r>
            <a:r>
              <a:rPr lang="nb-NO" dirty="0"/>
              <a:t>.</a:t>
            </a:r>
          </a:p>
          <a:p>
            <a:r>
              <a:rPr lang="nb-NO" dirty="0"/>
              <a:t>Inkludering av ikke-representative observasjoner kan forkludre estimering av sesongmønsteret. </a:t>
            </a:r>
          </a:p>
          <a:p>
            <a:r>
              <a:rPr lang="nb-NO" dirty="0"/>
              <a:t>Avhengig av type tidsserie hva som kan forårsake </a:t>
            </a:r>
            <a:r>
              <a:rPr lang="nb-NO" dirty="0" err="1"/>
              <a:t>outlier</a:t>
            </a:r>
            <a:r>
              <a:rPr lang="nb-NO" dirty="0"/>
              <a:t>.</a:t>
            </a:r>
          </a:p>
          <a:p>
            <a:pPr marL="0" indent="0">
              <a:buNone/>
            </a:pPr>
            <a:r>
              <a:rPr lang="nb-NO" dirty="0"/>
              <a:t> 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1C93FA44-B2DD-766A-98B1-F08380819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56" y="1084915"/>
            <a:ext cx="4401686" cy="2933311"/>
          </a:xfrm>
          <a:prstGeom prst="rect">
            <a:avLst/>
          </a:prstGeom>
        </p:spPr>
      </p:pic>
      <p:pic>
        <p:nvPicPr>
          <p:cNvPr id="2050" name="Picture 2" descr="Coronavirus i Norge - Meteren har blitt kortere">
            <a:extLst>
              <a:ext uri="{FF2B5EF4-FFF2-40B4-BE49-F238E27FC236}">
                <a16:creationId xmlns:a16="http://schemas.microsoft.com/office/drawing/2014/main" id="{7A9E7FA9-BBA7-4FE2-FB3A-0C7ACB693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714" y="788894"/>
            <a:ext cx="2874124" cy="16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 photo description available.">
            <a:extLst>
              <a:ext uri="{FF2B5EF4-FFF2-40B4-BE49-F238E27FC236}">
                <a16:creationId xmlns:a16="http://schemas.microsoft.com/office/drawing/2014/main" id="{3F970DFD-660F-B520-B902-040580DBB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391" y="3732831"/>
            <a:ext cx="2916606" cy="23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t ser ikke bra ut">
            <a:extLst>
              <a:ext uri="{FF2B5EF4-FFF2-40B4-BE49-F238E27FC236}">
                <a16:creationId xmlns:a16="http://schemas.microsoft.com/office/drawing/2014/main" id="{745DA9B2-CCDD-E7CC-388D-0A2DB89E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205" y="3249550"/>
            <a:ext cx="2259186" cy="141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rigen i Ukraina har i virkeligheten pågått i mange år - Historie">
            <a:extLst>
              <a:ext uri="{FF2B5EF4-FFF2-40B4-BE49-F238E27FC236}">
                <a16:creationId xmlns:a16="http://schemas.microsoft.com/office/drawing/2014/main" id="{19DBB0FF-283A-D4C7-73DE-63518480F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7" y="4620898"/>
            <a:ext cx="2905138" cy="194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8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CD374DC-3B89-47FA-EC9D-2F5EA72E2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Tre typer ekstremverdier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4649B56-6D6C-DC7E-0F98-5291C485CE0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b-NO" dirty="0"/>
              <a:t>Tre typer </a:t>
            </a:r>
            <a:r>
              <a:rPr lang="nb-NO" dirty="0" err="1"/>
              <a:t>outliers</a:t>
            </a:r>
            <a:r>
              <a:rPr lang="nb-NO" dirty="0"/>
              <a:t> i </a:t>
            </a:r>
            <a:r>
              <a:rPr lang="nb-NO" dirty="0" err="1"/>
              <a:t>Jdemetra</a:t>
            </a:r>
            <a:r>
              <a:rPr lang="nb-NO" dirty="0"/>
              <a:t>+</a:t>
            </a:r>
          </a:p>
          <a:p>
            <a:pPr lvl="2"/>
            <a:r>
              <a:rPr lang="nb-NO" dirty="0"/>
              <a:t>Additiv </a:t>
            </a:r>
            <a:r>
              <a:rPr lang="nb-NO" dirty="0" err="1"/>
              <a:t>outlier</a:t>
            </a:r>
            <a:endParaRPr lang="nb-NO" dirty="0"/>
          </a:p>
          <a:p>
            <a:pPr lvl="2"/>
            <a:r>
              <a:rPr lang="nb-NO" dirty="0"/>
              <a:t>Nivåskift</a:t>
            </a:r>
          </a:p>
          <a:p>
            <a:pPr lvl="2"/>
            <a:r>
              <a:rPr lang="nb-NO" dirty="0"/>
              <a:t>Midlertidig skift </a:t>
            </a:r>
          </a:p>
          <a:p>
            <a:r>
              <a:rPr lang="nb-NO" dirty="0"/>
              <a:t>Automatisk deteksjon av </a:t>
            </a:r>
            <a:r>
              <a:rPr lang="nb-NO" dirty="0" err="1"/>
              <a:t>Jdemetra</a:t>
            </a:r>
            <a:r>
              <a:rPr lang="nb-NO" dirty="0"/>
              <a:t>. </a:t>
            </a:r>
          </a:p>
          <a:p>
            <a:r>
              <a:rPr lang="nb-NO" dirty="0" err="1"/>
              <a:t>Outliers</a:t>
            </a:r>
            <a:r>
              <a:rPr lang="nb-NO" dirty="0"/>
              <a:t> kan også inkluderes manuelt.</a:t>
            </a:r>
          </a:p>
          <a:p>
            <a:r>
              <a:rPr lang="nb-NO" dirty="0"/>
              <a:t>Uteliggere som inkluderes (både automatisk og manuelt) bør ha en tolkning og forklaring.</a:t>
            </a:r>
          </a:p>
          <a:p>
            <a:r>
              <a:rPr lang="nb-NO" dirty="0"/>
              <a:t>For mange </a:t>
            </a:r>
            <a:r>
              <a:rPr lang="nb-NO" dirty="0" err="1"/>
              <a:t>outliers</a:t>
            </a:r>
            <a:r>
              <a:rPr lang="nb-NO" dirty="0"/>
              <a:t> </a:t>
            </a:r>
            <a:r>
              <a:rPr lang="nb-NO" i="1" dirty="0"/>
              <a:t>kan</a:t>
            </a:r>
            <a:r>
              <a:rPr lang="nb-NO" dirty="0"/>
              <a:t> være tegn på dårlig kvalitet. </a:t>
            </a:r>
          </a:p>
          <a:p>
            <a:pPr lvl="3"/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EA87F-D991-830B-07B6-A852113D3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765" y="1603111"/>
            <a:ext cx="5017778" cy="275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9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308A70-8C40-D510-4360-C0C0F8F2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Norsk Kalender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6993100-46BE-775A-8233-54B9D35664E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60" y="1862176"/>
            <a:ext cx="6431400" cy="3978862"/>
          </a:xfrm>
        </p:spPr>
        <p:txBody>
          <a:bodyPr/>
          <a:lstStyle/>
          <a:p>
            <a:r>
              <a:rPr lang="nb-NO" dirty="0"/>
              <a:t>«</a:t>
            </a:r>
            <a:r>
              <a:rPr lang="nb-NO" dirty="0" err="1"/>
              <a:t>Default</a:t>
            </a:r>
            <a:r>
              <a:rPr lang="nb-NO" dirty="0"/>
              <a:t>» kalender i </a:t>
            </a:r>
            <a:r>
              <a:rPr lang="nb-NO" dirty="0" err="1"/>
              <a:t>Jdemetra</a:t>
            </a:r>
            <a:r>
              <a:rPr lang="nb-NO" dirty="0"/>
              <a:t> tar kun hensyn til antall ukedager og skuddår. </a:t>
            </a:r>
          </a:p>
          <a:p>
            <a:r>
              <a:rPr lang="nb-NO" dirty="0"/>
              <a:t>Fridager som alltid faller i samme måned vil hensyntas i sesongmønsteret. </a:t>
            </a:r>
          </a:p>
          <a:p>
            <a:r>
              <a:rPr lang="nb-NO" dirty="0"/>
              <a:t>Men hva om 17.mai faller på en søndag?  </a:t>
            </a:r>
          </a:p>
          <a:p>
            <a:r>
              <a:rPr lang="nb-NO" dirty="0"/>
              <a:t>Norsk kalender vil for mange norske tidsserier gi bedre sesongjustering.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Picture 12" descr="17. mai 2019 - Det norske kongehus">
            <a:extLst>
              <a:ext uri="{FF2B5EF4-FFF2-40B4-BE49-F238E27FC236}">
                <a16:creationId xmlns:a16="http://schemas.microsoft.com/office/drawing/2014/main" id="{76256886-B0C1-20C4-014D-AEDEFC05E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978" y="3910330"/>
            <a:ext cx="2326547" cy="174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7EA9D936-FF75-5C39-DC7A-BEB377150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970" y="909481"/>
            <a:ext cx="1902008" cy="28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2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Takk!</a:t>
            </a:r>
          </a:p>
        </p:txBody>
      </p:sp>
    </p:spTree>
    <p:extLst>
      <p:ext uri="{BB962C8B-B14F-4D97-AF65-F5344CB8AC3E}">
        <p14:creationId xmlns:p14="http://schemas.microsoft.com/office/powerpoint/2010/main" val="348054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BFC3A4-13F2-1C7A-4174-37180785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Kalendereffekter 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A9E1938-B4F0-5766-F891-F342CC93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20" y="4086141"/>
            <a:ext cx="2076450" cy="1943100"/>
          </a:xfrm>
          <a:prstGeom prst="rect">
            <a:avLst/>
          </a:prstGeom>
        </p:spPr>
      </p:pic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789EA114-DE22-1719-3A22-EA234BE6FE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81634" y="1705934"/>
            <a:ext cx="6450264" cy="1723066"/>
          </a:xfrm>
        </p:spPr>
        <p:txBody>
          <a:bodyPr/>
          <a:lstStyle/>
          <a:p>
            <a:r>
              <a:rPr lang="nb-NO" dirty="0"/>
              <a:t>Variasjon som følge av hvordan kalenderen ser ut for den aktuelle måneden. </a:t>
            </a:r>
          </a:p>
          <a:p>
            <a:pPr lvl="3"/>
            <a:r>
              <a:rPr lang="nb-NO" dirty="0"/>
              <a:t>Antall helger </a:t>
            </a:r>
          </a:p>
          <a:p>
            <a:pPr lvl="3"/>
            <a:r>
              <a:rPr lang="nb-NO" dirty="0"/>
              <a:t>Hvordan øvrige helligdager faller. </a:t>
            </a:r>
          </a:p>
          <a:p>
            <a:pPr lvl="3"/>
            <a:r>
              <a:rPr lang="nb-NO" dirty="0"/>
              <a:t>Skuddårsdagen i februar.</a:t>
            </a:r>
          </a:p>
          <a:p>
            <a:r>
              <a:rPr lang="nb-NO" dirty="0"/>
              <a:t>Kalendereffekter varierer fra år til år. 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B0D4DA8E-6C62-9AB6-A2E2-63E603005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08" y="1772283"/>
            <a:ext cx="20288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8A67AEB-6679-9B57-06E7-C6992179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6A2FF258-FA07-D7FE-2BF7-29AE87969D4D}"/>
              </a:ext>
            </a:extLst>
          </p:cNvPr>
          <p:cNvGrpSpPr/>
          <p:nvPr/>
        </p:nvGrpSpPr>
        <p:grpSpPr>
          <a:xfrm>
            <a:off x="2103990" y="1791477"/>
            <a:ext cx="7657500" cy="4085192"/>
            <a:chOff x="2003322" y="910633"/>
            <a:chExt cx="7657500" cy="4085192"/>
          </a:xfrm>
        </p:grpSpPr>
        <p:sp>
          <p:nvSpPr>
            <p:cNvPr id="4" name="Rektangel: avrundede hjørner 3">
              <a:extLst>
                <a:ext uri="{FF2B5EF4-FFF2-40B4-BE49-F238E27FC236}">
                  <a16:creationId xmlns:a16="http://schemas.microsoft.com/office/drawing/2014/main" id="{D0C4CD82-7802-CCBD-04D7-801E76D66BE2}"/>
                </a:ext>
              </a:extLst>
            </p:cNvPr>
            <p:cNvSpPr/>
            <p:nvPr/>
          </p:nvSpPr>
          <p:spPr>
            <a:xfrm>
              <a:off x="4073982" y="910633"/>
              <a:ext cx="3204594" cy="16632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800" dirty="0"/>
                <a:t>Sesongvariasjon</a:t>
              </a:r>
            </a:p>
          </p:txBody>
        </p:sp>
        <p:cxnSp>
          <p:nvCxnSpPr>
            <p:cNvPr id="6" name="Rett linje 5">
              <a:extLst>
                <a:ext uri="{FF2B5EF4-FFF2-40B4-BE49-F238E27FC236}">
                  <a16:creationId xmlns:a16="http://schemas.microsoft.com/office/drawing/2014/main" id="{C5017315-BA5B-3BE8-13EC-5E0DE9CD1F97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3605619" y="2582308"/>
              <a:ext cx="687673" cy="7502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tt linje 7">
              <a:extLst>
                <a:ext uri="{FF2B5EF4-FFF2-40B4-BE49-F238E27FC236}">
                  <a16:creationId xmlns:a16="http://schemas.microsoft.com/office/drawing/2014/main" id="{196D96FD-6985-C3DF-C869-624833A85C98}"/>
                </a:ext>
              </a:extLst>
            </p:cNvPr>
            <p:cNvCxnSpPr>
              <a:cxnSpLocks/>
            </p:cNvCxnSpPr>
            <p:nvPr/>
          </p:nvCxnSpPr>
          <p:spPr>
            <a:xfrm>
              <a:off x="6948408" y="2573919"/>
              <a:ext cx="549478" cy="7129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ktangel: avrundede hjørner 8">
              <a:extLst>
                <a:ext uri="{FF2B5EF4-FFF2-40B4-BE49-F238E27FC236}">
                  <a16:creationId xmlns:a16="http://schemas.microsoft.com/office/drawing/2014/main" id="{E316A456-9166-151C-48F3-05D0DAC0885A}"/>
                </a:ext>
              </a:extLst>
            </p:cNvPr>
            <p:cNvSpPr/>
            <p:nvPr/>
          </p:nvSpPr>
          <p:spPr>
            <a:xfrm>
              <a:off x="2003322" y="3332539"/>
              <a:ext cx="3204594" cy="16632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000" dirty="0"/>
                <a:t>Sesongeffekt</a:t>
              </a:r>
            </a:p>
            <a:p>
              <a:pPr algn="ctr"/>
              <a:endParaRPr lang="nb-NO" dirty="0"/>
            </a:p>
            <a:p>
              <a:pPr algn="ctr"/>
              <a:r>
                <a:rPr lang="nb-NO" dirty="0"/>
                <a:t>Opptrer hvert år ved samme tidspunkt</a:t>
              </a:r>
            </a:p>
          </p:txBody>
        </p:sp>
        <p:sp>
          <p:nvSpPr>
            <p:cNvPr id="13" name="Rektangel: avrundede hjørner 12">
              <a:extLst>
                <a:ext uri="{FF2B5EF4-FFF2-40B4-BE49-F238E27FC236}">
                  <a16:creationId xmlns:a16="http://schemas.microsoft.com/office/drawing/2014/main" id="{4B7FB273-CA6F-B943-8A94-A55C92F679C9}"/>
                </a:ext>
              </a:extLst>
            </p:cNvPr>
            <p:cNvSpPr/>
            <p:nvPr/>
          </p:nvSpPr>
          <p:spPr>
            <a:xfrm>
              <a:off x="6456228" y="3286911"/>
              <a:ext cx="3204594" cy="16632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400" dirty="0"/>
                <a:t>Kalendereffekt</a:t>
              </a:r>
            </a:p>
            <a:p>
              <a:pPr algn="ctr"/>
              <a:endParaRPr lang="nb-NO" dirty="0"/>
            </a:p>
            <a:p>
              <a:pPr algn="ctr"/>
              <a:r>
                <a:rPr lang="nb-NO" dirty="0"/>
                <a:t>Varierer fra år til år</a:t>
              </a:r>
            </a:p>
          </p:txBody>
        </p:sp>
      </p:grpSp>
      <p:pic>
        <p:nvPicPr>
          <p:cNvPr id="14" name="Picture 4" descr="Season - Simple English Wikipedia, the free encyclopedia">
            <a:extLst>
              <a:ext uri="{FF2B5EF4-FFF2-40B4-BE49-F238E27FC236}">
                <a16:creationId xmlns:a16="http://schemas.microsoft.com/office/drawing/2014/main" id="{8EF35E08-3FD8-6AC3-19E6-E8262D88C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0" y="2303512"/>
            <a:ext cx="2738051" cy="203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5626727B-83A3-3860-04DB-F09461AD4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245" y="2066228"/>
            <a:ext cx="2192944" cy="205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0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D5BD4A1-3935-C34E-C895-6CB36F24F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Handledager versus Arbeidsdager</a:t>
            </a:r>
          </a:p>
        </p:txBody>
      </p:sp>
      <p:pic>
        <p:nvPicPr>
          <p:cNvPr id="4" name="Bilde 3" descr="Et bilde som inneholder tekst, diagram, plan, nummer&#10;&#10;Automatisk generert beskrivelse">
            <a:extLst>
              <a:ext uri="{FF2B5EF4-FFF2-40B4-BE49-F238E27FC236}">
                <a16:creationId xmlns:a16="http://schemas.microsoft.com/office/drawing/2014/main" id="{AC019317-64DE-5D88-8B18-E973B4E1D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479" y="2439974"/>
            <a:ext cx="3633364" cy="2904015"/>
          </a:xfrm>
          <a:prstGeom prst="rect">
            <a:avLst/>
          </a:prstGeom>
        </p:spPr>
      </p:pic>
      <p:pic>
        <p:nvPicPr>
          <p:cNvPr id="11" name="Bilde 10" descr="Et bilde som inneholder tekst, diagram, plan, Parallell&#10;&#10;Automatisk generert beskrivelse">
            <a:extLst>
              <a:ext uri="{FF2B5EF4-FFF2-40B4-BE49-F238E27FC236}">
                <a16:creationId xmlns:a16="http://schemas.microsoft.com/office/drawing/2014/main" id="{17F776AB-1466-405D-9825-2050B5879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39973"/>
            <a:ext cx="3690375" cy="29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2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SS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9D49"/>
      </a:accent1>
      <a:accent2>
        <a:srgbClr val="274247"/>
      </a:accent2>
      <a:accent3>
        <a:srgbClr val="9582BB"/>
      </a:accent3>
      <a:accent4>
        <a:srgbClr val="3396D2"/>
      </a:accent4>
      <a:accent5>
        <a:srgbClr val="D2BC2A"/>
      </a:accent5>
      <a:accent6>
        <a:srgbClr val="8CA9AA"/>
      </a:accent6>
      <a:hlink>
        <a:srgbClr val="0563C1"/>
      </a:hlink>
      <a:folHlink>
        <a:srgbClr val="954F72"/>
      </a:folHlink>
    </a:clrScheme>
    <a:fontScheme name="SSB">
      <a:majorFont>
        <a:latin typeface="Roboto Condensed"/>
        <a:ea typeface=""/>
        <a:cs typeface=""/>
      </a:majorFont>
      <a:minorFont>
        <a:latin typeface="Open Sans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bmal_2018.potx" id="{27830765-609B-40A7-BB85-0ABEDBC2E87E}" vid="{F965F0D8-9B15-47DC-9966-C4B99B4DF52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14C7EF7DA17C4C842950F82EA203DF" ma:contentTypeVersion="6" ma:contentTypeDescription="Create a new document." ma:contentTypeScope="" ma:versionID="d5be15cced762bfb1b63cca064299286">
  <xsd:schema xmlns:xsd="http://www.w3.org/2001/XMLSchema" xmlns:xs="http://www.w3.org/2001/XMLSchema" xmlns:p="http://schemas.microsoft.com/office/2006/metadata/properties" xmlns:ns2="74da3df6-f4aa-478a-a5d8-aa90ad35bd94" xmlns:ns3="2bf0940c-1ce9-4c89-931e-efbf8864587d" targetNamespace="http://schemas.microsoft.com/office/2006/metadata/properties" ma:root="true" ma:fieldsID="f11b347883791869ef8c9687a31b6429" ns2:_="" ns3:_="">
    <xsd:import namespace="74da3df6-f4aa-478a-a5d8-aa90ad35bd94"/>
    <xsd:import namespace="2bf0940c-1ce9-4c89-931e-efbf886458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da3df6-f4aa-478a-a5d8-aa90ad35bd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f0940c-1ce9-4c89-931e-efbf8864587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C60F9C-C20B-4526-AA17-F705D3E3B42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D23894F-6FB7-413C-8DA5-FB421B8617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da3df6-f4aa-478a-a5d8-aa90ad35bd94"/>
    <ds:schemaRef ds:uri="2bf0940c-1ce9-4c89-931e-efbf886458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95B21A6-4BC1-49F8-B567-7F7CF8B881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ssbmal_2018</Template>
  <TotalTime>5609</TotalTime>
  <Words>2004</Words>
  <Application>Microsoft Office PowerPoint</Application>
  <PresentationFormat>Widescreen</PresentationFormat>
  <Paragraphs>386</Paragraphs>
  <Slides>66</Slides>
  <Notes>2</Notes>
  <HiddenSlides>0</HiddenSlides>
  <MMClips>0</MMClips>
  <ScaleCrop>false</ScaleCrop>
  <HeadingPairs>
    <vt:vector size="6" baseType="variant">
      <vt:variant>
        <vt:lpstr>Brukte skrifter</vt:lpstr>
      </vt:variant>
      <vt:variant>
        <vt:i4>8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66</vt:i4>
      </vt:variant>
    </vt:vector>
  </HeadingPairs>
  <TitlesOfParts>
    <vt:vector size="75" baseType="lpstr">
      <vt:lpstr>Cambria Math</vt:lpstr>
      <vt:lpstr>Courier New</vt:lpstr>
      <vt:lpstr>Open Sans</vt:lpstr>
      <vt:lpstr>Arial</vt:lpstr>
      <vt:lpstr>Open Sans Light</vt:lpstr>
      <vt:lpstr>Roboto Condensed</vt:lpstr>
      <vt:lpstr>Oswald</vt:lpstr>
      <vt:lpstr>Calibri</vt:lpstr>
      <vt:lpstr>Office-tema</vt:lpstr>
      <vt:lpstr>Introduksjon i Sesongjustering og Jdemetra+</vt:lpstr>
      <vt:lpstr>Agenda Introduksjonskurs</vt:lpstr>
      <vt:lpstr>Del 1:  Hva er Sesongjustering?  </vt:lpstr>
      <vt:lpstr>Hva er en tidsserie? </vt:lpstr>
      <vt:lpstr>Hva er sesongvariasjon? </vt:lpstr>
      <vt:lpstr>Sesongeffekter</vt:lpstr>
      <vt:lpstr>Kalendereffekter </vt:lpstr>
      <vt:lpstr>PowerPoint-presentasjon</vt:lpstr>
      <vt:lpstr>Handledager versus Arbeidsdager</vt:lpstr>
      <vt:lpstr>Påska er ei nøtt!  </vt:lpstr>
      <vt:lpstr>Oppgaver</vt:lpstr>
      <vt:lpstr>Hvorfor sesongjustering? </vt:lpstr>
      <vt:lpstr>Hvorfor sesongjustering?</vt:lpstr>
      <vt:lpstr>Hvordan sesong-justere? </vt:lpstr>
      <vt:lpstr>Session med sesongjustering the basics</vt:lpstr>
      <vt:lpstr>Del 2: Hva er sesongkomponenter?</vt:lpstr>
      <vt:lpstr>Hvordan sesongjustere? Teori</vt:lpstr>
      <vt:lpstr>Forslag 1: Prosentvis endring</vt:lpstr>
      <vt:lpstr>Prosentvis endring?</vt:lpstr>
      <vt:lpstr>Forslag 2: Trendfilter </vt:lpstr>
      <vt:lpstr>Forslag 2: Trendfilter </vt:lpstr>
      <vt:lpstr>Forslag 3: Unobserved component model</vt:lpstr>
      <vt:lpstr>Data = TREND ⋅ SESONG ⋅ KALENDER ⋅ IRREGULÆR  </vt:lpstr>
      <vt:lpstr>SA = TREND ⋅ SESONG ⋅ KALENDER ⋅ IRREGULÆR  </vt:lpstr>
      <vt:lpstr>SI-rate: SESONG ⋅ IRREGULÆR versus SESONG</vt:lpstr>
      <vt:lpstr>Standardspesifikasjoner i Jdemetra</vt:lpstr>
      <vt:lpstr>Del 3: Vurdering av kvalitet</vt:lpstr>
      <vt:lpstr>PowerPoint-presentasjon</vt:lpstr>
      <vt:lpstr>Data = TREND ⋅ SESONG ⋅ KALENDER ⋅ IRREGULÆR  </vt:lpstr>
      <vt:lpstr>SA = TREND ⋅ SESONG ⋅ KALENDER ⋅ IRREGULÆR  </vt:lpstr>
      <vt:lpstr>Standardspesifikasjoner i Jdemetra</vt:lpstr>
      <vt:lpstr>Hvordan vurdere kvalitet? </vt:lpstr>
      <vt:lpstr>PowerPoint-presentasjon</vt:lpstr>
      <vt:lpstr>PowerPoint-presentasjon</vt:lpstr>
      <vt:lpstr>Kvalitet – hvordan vurdere? </vt:lpstr>
      <vt:lpstr>PowerPoint-presentasjon</vt:lpstr>
      <vt:lpstr>PowerPoint-presentasjon</vt:lpstr>
      <vt:lpstr>X-13 ARIMA-SEATS</vt:lpstr>
      <vt:lpstr>Data = TREND ⋅ SESONG ⋅ KALENDER ⋅ IRREGULÆR  </vt:lpstr>
      <vt:lpstr>SA = TREND ⋅ SESONG ⋅ KALENDER ⋅ IRREGULÆR  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Iterativt glidende gjennomsnitt. </vt:lpstr>
      <vt:lpstr>Kvalitet ved X-11 ARIMA </vt:lpstr>
      <vt:lpstr>Problemer</vt:lpstr>
      <vt:lpstr>Løsning: RegARIMA –modell for kalenderjustering</vt:lpstr>
      <vt:lpstr>RegARIMA for kalenderjustering </vt:lpstr>
      <vt:lpstr>RegARIMA for kalenderjustering</vt:lpstr>
      <vt:lpstr>All set for X-11</vt:lpstr>
      <vt:lpstr>Kvalitet ved RegARIMA</vt:lpstr>
      <vt:lpstr>Log-transformasjon</vt:lpstr>
      <vt:lpstr>PowerPoint-presentasjon</vt:lpstr>
      <vt:lpstr>Additiv og Multiplikativ modell</vt:lpstr>
      <vt:lpstr>Handledag eller Arbeidsdag</vt:lpstr>
      <vt:lpstr>Påska er ei nøtt!  </vt:lpstr>
      <vt:lpstr>Del 4: Videre tema</vt:lpstr>
      <vt:lpstr>Ekstremverdier</vt:lpstr>
      <vt:lpstr>PowerPoint-presentasjon</vt:lpstr>
      <vt:lpstr>Ekstremverdier</vt:lpstr>
      <vt:lpstr>Tre typer ekstremverdier</vt:lpstr>
      <vt:lpstr>Norsk Kalender</vt:lpstr>
      <vt:lpstr>Takk!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Introduksjon i Sesongjustering og Jdemetra+</dc:title>
  <dc:creator>Haug, Jens Kristoffer</dc:creator>
  <cp:lastModifiedBy>Haug, Jens Kristoffer</cp:lastModifiedBy>
  <cp:revision>5</cp:revision>
  <dcterms:created xsi:type="dcterms:W3CDTF">2023-05-30T09:24:34Z</dcterms:created>
  <dcterms:modified xsi:type="dcterms:W3CDTF">2024-11-18T15:30:56Z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bb1e25a-de7b-40d6-a859-76fe2317f0af_Enabled">
    <vt:lpwstr>True</vt:lpwstr>
  </property>
  <property fmtid="{D5CDD505-2E9C-101B-9397-08002B2CF9AE}" pid="3" name="MSIP_Label_ebb1e25a-de7b-40d6-a859-76fe2317f0af_SiteId">
    <vt:lpwstr>c7217092-b240-4e1d-bd61-fa97ba975cbc</vt:lpwstr>
  </property>
  <property fmtid="{D5CDD505-2E9C-101B-9397-08002B2CF9AE}" pid="4" name="MSIP_Label_ebb1e25a-de7b-40d6-a859-76fe2317f0af_Owner">
    <vt:lpwstr>thb@ssb.no</vt:lpwstr>
  </property>
  <property fmtid="{D5CDD505-2E9C-101B-9397-08002B2CF9AE}" pid="5" name="MSIP_Label_ebb1e25a-de7b-40d6-a859-76fe2317f0af_SetDate">
    <vt:lpwstr>2019-01-10T08:15:32.1166307Z</vt:lpwstr>
  </property>
  <property fmtid="{D5CDD505-2E9C-101B-9397-08002B2CF9AE}" pid="6" name="MSIP_Label_ebb1e25a-de7b-40d6-a859-76fe2317f0af_Name">
    <vt:lpwstr>Åpent</vt:lpwstr>
  </property>
  <property fmtid="{D5CDD505-2E9C-101B-9397-08002B2CF9AE}" pid="7" name="MSIP_Label_ebb1e25a-de7b-40d6-a859-76fe2317f0af_Application">
    <vt:lpwstr>Microsoft Azure Information Protection</vt:lpwstr>
  </property>
  <property fmtid="{D5CDD505-2E9C-101B-9397-08002B2CF9AE}" pid="8" name="MSIP_Label_ebb1e25a-de7b-40d6-a859-76fe2317f0af_Extended_MSFT_Method">
    <vt:lpwstr>Automatic</vt:lpwstr>
  </property>
  <property fmtid="{D5CDD505-2E9C-101B-9397-08002B2CF9AE}" pid="9" name="Sensitivity">
    <vt:lpwstr>Åpent</vt:lpwstr>
  </property>
  <property fmtid="{D5CDD505-2E9C-101B-9397-08002B2CF9AE}" pid="10" name="ContentTypeId">
    <vt:lpwstr>0x0101006014C7EF7DA17C4C842950F82EA203DF</vt:lpwstr>
  </property>
</Properties>
</file>